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2" r:id="rId5"/>
    <p:sldId id="274" r:id="rId6"/>
    <p:sldId id="275" r:id="rId7"/>
    <p:sldId id="268" r:id="rId8"/>
    <p:sldId id="276" r:id="rId9"/>
    <p:sldId id="262" r:id="rId10"/>
    <p:sldId id="263" r:id="rId11"/>
  </p:sldIdLst>
  <p:sldSz cx="12192000" cy="6858000"/>
  <p:notesSz cx="9302750" cy="7016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79" autoAdjust="0"/>
    <p:restoredTop sz="92857" autoAdjust="0"/>
  </p:normalViewPr>
  <p:slideViewPr>
    <p:cSldViewPr>
      <p:cViewPr varScale="1">
        <p:scale>
          <a:sx n="68" d="100"/>
          <a:sy n="68" d="100"/>
        </p:scale>
        <p:origin x="1236" y="66"/>
      </p:cViewPr>
      <p:guideLst>
        <p:guide orient="horz" pos="2880"/>
        <p:guide pos="216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1192" cy="35246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9136" y="0"/>
            <a:ext cx="4031192" cy="352462"/>
          </a:xfrm>
          <a:prstGeom prst="rect">
            <a:avLst/>
          </a:prstGeom>
        </p:spPr>
        <p:txBody>
          <a:bodyPr vert="horz" lIns="91440" tIns="45720" rIns="91440" bIns="45720" rtlCol="0"/>
          <a:lstStyle>
            <a:lvl1pPr algn="r">
              <a:defRPr sz="1200"/>
            </a:lvl1pPr>
          </a:lstStyle>
          <a:p>
            <a:fld id="{79E4537C-E041-4366-9A9C-8A6D5208900C}" type="datetimeFigureOut">
              <a:rPr lang="en-US" smtClean="0"/>
              <a:t>3/8/2022</a:t>
            </a:fld>
            <a:endParaRPr lang="en-US" dirty="0"/>
          </a:p>
        </p:txBody>
      </p:sp>
      <p:sp>
        <p:nvSpPr>
          <p:cNvPr id="4" name="Slide Image Placeholder 3"/>
          <p:cNvSpPr>
            <a:spLocks noGrp="1" noRot="1" noChangeAspect="1"/>
          </p:cNvSpPr>
          <p:nvPr>
            <p:ph type="sldImg" idx="2"/>
          </p:nvPr>
        </p:nvSpPr>
        <p:spPr>
          <a:xfrm>
            <a:off x="2547938" y="877888"/>
            <a:ext cx="4206875" cy="23669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275" y="3376812"/>
            <a:ext cx="7442200" cy="276284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64289"/>
            <a:ext cx="4031192" cy="35246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9136" y="6664289"/>
            <a:ext cx="4031192" cy="352461"/>
          </a:xfrm>
          <a:prstGeom prst="rect">
            <a:avLst/>
          </a:prstGeom>
        </p:spPr>
        <p:txBody>
          <a:bodyPr vert="horz" lIns="91440" tIns="45720" rIns="91440" bIns="45720" rtlCol="0" anchor="b"/>
          <a:lstStyle>
            <a:lvl1pPr algn="r">
              <a:defRPr sz="1200"/>
            </a:lvl1pPr>
          </a:lstStyle>
          <a:p>
            <a:fld id="{66F94406-5889-40E4-AF2A-BBCB0B49AFBC}" type="slidenum">
              <a:rPr lang="en-US" smtClean="0"/>
              <a:t>‹#›</a:t>
            </a:fld>
            <a:endParaRPr lang="en-US" dirty="0"/>
          </a:p>
        </p:txBody>
      </p:sp>
    </p:spTree>
    <p:extLst>
      <p:ext uri="{BB962C8B-B14F-4D97-AF65-F5344CB8AC3E}">
        <p14:creationId xmlns:p14="http://schemas.microsoft.com/office/powerpoint/2010/main" val="247242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94406-5889-40E4-AF2A-BBCB0B49AFBC}" type="slidenum">
              <a:rPr lang="en-US" smtClean="0"/>
              <a:t>5</a:t>
            </a:fld>
            <a:endParaRPr lang="en-US" dirty="0"/>
          </a:p>
        </p:txBody>
      </p:sp>
    </p:spTree>
    <p:extLst>
      <p:ext uri="{BB962C8B-B14F-4D97-AF65-F5344CB8AC3E}">
        <p14:creationId xmlns:p14="http://schemas.microsoft.com/office/powerpoint/2010/main" val="320324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94406-5889-40E4-AF2A-BBCB0B49AFBC}" type="slidenum">
              <a:rPr lang="en-US" smtClean="0"/>
              <a:t>9</a:t>
            </a:fld>
            <a:endParaRPr lang="en-US" dirty="0"/>
          </a:p>
        </p:txBody>
      </p:sp>
    </p:spTree>
    <p:extLst>
      <p:ext uri="{BB962C8B-B14F-4D97-AF65-F5344CB8AC3E}">
        <p14:creationId xmlns:p14="http://schemas.microsoft.com/office/powerpoint/2010/main" val="142420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www.delcbac.org</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3AD54CD-45C7-457E-8D5B-17221B48A566}" type="datetime1">
              <a:rPr lang="en-US" smtClean="0"/>
              <a:t>3/8/2022</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0" cy="6858000"/>
          </a:xfrm>
          <a:custGeom>
            <a:avLst/>
            <a:gdLst/>
            <a:ahLst/>
            <a:cxnLst/>
            <a:rect l="l" t="t" r="r" b="b"/>
            <a:pathLst>
              <a:path h="6858000">
                <a:moveTo>
                  <a:pt x="0" y="6858000"/>
                </a:moveTo>
                <a:lnTo>
                  <a:pt x="0" y="0"/>
                </a:lnTo>
                <a:lnTo>
                  <a:pt x="0" y="6858000"/>
                </a:lnTo>
                <a:close/>
              </a:path>
            </a:pathLst>
          </a:custGeom>
          <a:solidFill>
            <a:srgbClr val="404040"/>
          </a:solidFill>
        </p:spPr>
        <p:txBody>
          <a:bodyPr wrap="square" lIns="0" tIns="0" rIns="0" bIns="0" rtlCol="0"/>
          <a:lstStyle/>
          <a:p>
            <a:endParaRPr dirty="0"/>
          </a:p>
        </p:txBody>
      </p:sp>
      <p:sp>
        <p:nvSpPr>
          <p:cNvPr id="17" name="bk object 17"/>
          <p:cNvSpPr/>
          <p:nvPr/>
        </p:nvSpPr>
        <p:spPr>
          <a:xfrm>
            <a:off x="0" y="0"/>
            <a:ext cx="11786870" cy="6858000"/>
          </a:xfrm>
          <a:custGeom>
            <a:avLst/>
            <a:gdLst/>
            <a:ahLst/>
            <a:cxnLst/>
            <a:rect l="l" t="t" r="r" b="b"/>
            <a:pathLst>
              <a:path w="11786870" h="6858000">
                <a:moveTo>
                  <a:pt x="8610473" y="0"/>
                </a:moveTo>
                <a:lnTo>
                  <a:pt x="0" y="0"/>
                </a:lnTo>
                <a:lnTo>
                  <a:pt x="0" y="6857999"/>
                </a:lnTo>
                <a:lnTo>
                  <a:pt x="11786616" y="6857999"/>
                </a:lnTo>
                <a:lnTo>
                  <a:pt x="8610473" y="0"/>
                </a:lnTo>
                <a:close/>
              </a:path>
            </a:pathLst>
          </a:custGeom>
          <a:solidFill>
            <a:srgbClr val="000000">
              <a:alpha val="30195"/>
            </a:srgbClr>
          </a:solidFill>
        </p:spPr>
        <p:txBody>
          <a:bodyPr wrap="square" lIns="0" tIns="0" rIns="0" bIns="0" rtlCol="0"/>
          <a:lstStyle/>
          <a:p>
            <a:endParaRPr dirty="0"/>
          </a:p>
        </p:txBody>
      </p:sp>
      <p:sp>
        <p:nvSpPr>
          <p:cNvPr id="18" name="bk object 18"/>
          <p:cNvSpPr/>
          <p:nvPr/>
        </p:nvSpPr>
        <p:spPr>
          <a:xfrm>
            <a:off x="0" y="0"/>
            <a:ext cx="3581400" cy="6858000"/>
          </a:xfrm>
          <a:custGeom>
            <a:avLst/>
            <a:gdLst/>
            <a:ahLst/>
            <a:cxnLst/>
            <a:rect l="l" t="t" r="r" b="b"/>
            <a:pathLst>
              <a:path w="3581400" h="6858000">
                <a:moveTo>
                  <a:pt x="405244" y="0"/>
                </a:moveTo>
                <a:lnTo>
                  <a:pt x="0" y="0"/>
                </a:lnTo>
                <a:lnTo>
                  <a:pt x="0" y="6857999"/>
                </a:lnTo>
                <a:lnTo>
                  <a:pt x="3581400" y="6857999"/>
                </a:lnTo>
                <a:lnTo>
                  <a:pt x="405244" y="0"/>
                </a:lnTo>
                <a:close/>
              </a:path>
            </a:pathLst>
          </a:custGeom>
          <a:solidFill>
            <a:srgbClr val="000000">
              <a:alpha val="30195"/>
            </a:srgbClr>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www.delcbac.org</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57840CF-93DD-446D-B9CC-B27A5AC48A1F}" type="datetime1">
              <a:rPr lang="en-US" smtClean="0"/>
              <a:t>3/8/2022</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0" cy="6858000"/>
          </a:xfrm>
          <a:custGeom>
            <a:avLst/>
            <a:gdLst/>
            <a:ahLst/>
            <a:cxnLst/>
            <a:rect l="l" t="t" r="r" b="b"/>
            <a:pathLst>
              <a:path h="6858000">
                <a:moveTo>
                  <a:pt x="0" y="6858000"/>
                </a:moveTo>
                <a:lnTo>
                  <a:pt x="0" y="0"/>
                </a:lnTo>
                <a:lnTo>
                  <a:pt x="0" y="6858000"/>
                </a:lnTo>
                <a:close/>
              </a:path>
            </a:pathLst>
          </a:custGeom>
          <a:solidFill>
            <a:srgbClr val="404040"/>
          </a:solidFill>
        </p:spPr>
        <p:txBody>
          <a:bodyPr wrap="square" lIns="0" tIns="0" rIns="0" bIns="0" rtlCol="0"/>
          <a:lstStyle/>
          <a:p>
            <a:endParaRPr dirty="0"/>
          </a:p>
        </p:txBody>
      </p:sp>
      <p:sp>
        <p:nvSpPr>
          <p:cNvPr id="17" name="bk object 17"/>
          <p:cNvSpPr/>
          <p:nvPr/>
        </p:nvSpPr>
        <p:spPr>
          <a:xfrm>
            <a:off x="0" y="0"/>
            <a:ext cx="11786870" cy="6858000"/>
          </a:xfrm>
          <a:custGeom>
            <a:avLst/>
            <a:gdLst/>
            <a:ahLst/>
            <a:cxnLst/>
            <a:rect l="l" t="t" r="r" b="b"/>
            <a:pathLst>
              <a:path w="11786870" h="6858000">
                <a:moveTo>
                  <a:pt x="8610473" y="0"/>
                </a:moveTo>
                <a:lnTo>
                  <a:pt x="0" y="0"/>
                </a:lnTo>
                <a:lnTo>
                  <a:pt x="0" y="6857999"/>
                </a:lnTo>
                <a:lnTo>
                  <a:pt x="11786616" y="6857999"/>
                </a:lnTo>
                <a:lnTo>
                  <a:pt x="8610473" y="0"/>
                </a:lnTo>
                <a:close/>
              </a:path>
            </a:pathLst>
          </a:custGeom>
          <a:solidFill>
            <a:srgbClr val="000000">
              <a:alpha val="30195"/>
            </a:srgbClr>
          </a:solidFill>
        </p:spPr>
        <p:txBody>
          <a:bodyPr wrap="square" lIns="0" tIns="0" rIns="0" bIns="0" rtlCol="0"/>
          <a:lstStyle/>
          <a:p>
            <a:endParaRPr dirty="0"/>
          </a:p>
        </p:txBody>
      </p:sp>
      <p:sp>
        <p:nvSpPr>
          <p:cNvPr id="18" name="bk object 18"/>
          <p:cNvSpPr/>
          <p:nvPr/>
        </p:nvSpPr>
        <p:spPr>
          <a:xfrm>
            <a:off x="0" y="0"/>
            <a:ext cx="3581400" cy="6858000"/>
          </a:xfrm>
          <a:custGeom>
            <a:avLst/>
            <a:gdLst/>
            <a:ahLst/>
            <a:cxnLst/>
            <a:rect l="l" t="t" r="r" b="b"/>
            <a:pathLst>
              <a:path w="3581400" h="6858000">
                <a:moveTo>
                  <a:pt x="405244" y="0"/>
                </a:moveTo>
                <a:lnTo>
                  <a:pt x="0" y="0"/>
                </a:lnTo>
                <a:lnTo>
                  <a:pt x="0" y="6857999"/>
                </a:lnTo>
                <a:lnTo>
                  <a:pt x="3581400" y="6857999"/>
                </a:lnTo>
                <a:lnTo>
                  <a:pt x="405244" y="0"/>
                </a:lnTo>
                <a:close/>
              </a:path>
            </a:pathLst>
          </a:custGeom>
          <a:solidFill>
            <a:srgbClr val="000000">
              <a:alpha val="30195"/>
            </a:srgbClr>
          </a:solidFill>
        </p:spPr>
        <p:txBody>
          <a:bodyPr wrap="square" lIns="0" tIns="0" rIns="0" bIns="0" rtlCol="0"/>
          <a:lstStyle/>
          <a:p>
            <a:endParaRPr dirty="0"/>
          </a:p>
        </p:txBody>
      </p:sp>
      <p:sp>
        <p:nvSpPr>
          <p:cNvPr id="19" name="bk object 19"/>
          <p:cNvSpPr/>
          <p:nvPr/>
        </p:nvSpPr>
        <p:spPr>
          <a:xfrm>
            <a:off x="6038088" y="3023616"/>
            <a:ext cx="4199255" cy="666115"/>
          </a:xfrm>
          <a:custGeom>
            <a:avLst/>
            <a:gdLst/>
            <a:ahLst/>
            <a:cxnLst/>
            <a:rect l="l" t="t" r="r" b="b"/>
            <a:pathLst>
              <a:path w="4199255" h="666114">
                <a:moveTo>
                  <a:pt x="0" y="0"/>
                </a:moveTo>
                <a:lnTo>
                  <a:pt x="0" y="453898"/>
                </a:lnTo>
                <a:lnTo>
                  <a:pt x="4198746" y="453898"/>
                </a:lnTo>
                <a:lnTo>
                  <a:pt x="4198746" y="666115"/>
                </a:lnTo>
              </a:path>
            </a:pathLst>
          </a:custGeom>
          <a:ln w="12192">
            <a:solidFill>
              <a:srgbClr val="A4A4A4"/>
            </a:solidFill>
          </a:ln>
        </p:spPr>
        <p:txBody>
          <a:bodyPr wrap="square" lIns="0" tIns="0" rIns="0" bIns="0" rtlCol="0"/>
          <a:lstStyle/>
          <a:p>
            <a:endParaRPr dirty="0"/>
          </a:p>
        </p:txBody>
      </p:sp>
      <p:sp>
        <p:nvSpPr>
          <p:cNvPr id="20" name="bk object 20"/>
          <p:cNvSpPr/>
          <p:nvPr/>
        </p:nvSpPr>
        <p:spPr>
          <a:xfrm>
            <a:off x="6038088" y="3023616"/>
            <a:ext cx="1399540" cy="666115"/>
          </a:xfrm>
          <a:custGeom>
            <a:avLst/>
            <a:gdLst/>
            <a:ahLst/>
            <a:cxnLst/>
            <a:rect l="l" t="t" r="r" b="b"/>
            <a:pathLst>
              <a:path w="1399540" h="666114">
                <a:moveTo>
                  <a:pt x="0" y="0"/>
                </a:moveTo>
                <a:lnTo>
                  <a:pt x="0" y="453898"/>
                </a:lnTo>
                <a:lnTo>
                  <a:pt x="1399539" y="453898"/>
                </a:lnTo>
                <a:lnTo>
                  <a:pt x="1399539" y="666115"/>
                </a:lnTo>
              </a:path>
            </a:pathLst>
          </a:custGeom>
          <a:ln w="12192">
            <a:solidFill>
              <a:srgbClr val="A4A4A4"/>
            </a:solidFill>
          </a:ln>
        </p:spPr>
        <p:txBody>
          <a:bodyPr wrap="square" lIns="0" tIns="0" rIns="0" bIns="0" rtlCol="0"/>
          <a:lstStyle/>
          <a:p>
            <a:endParaRPr dirty="0"/>
          </a:p>
        </p:txBody>
      </p:sp>
      <p:sp>
        <p:nvSpPr>
          <p:cNvPr id="21" name="bk object 21"/>
          <p:cNvSpPr/>
          <p:nvPr/>
        </p:nvSpPr>
        <p:spPr>
          <a:xfrm>
            <a:off x="4637532" y="3023616"/>
            <a:ext cx="1399540" cy="666115"/>
          </a:xfrm>
          <a:custGeom>
            <a:avLst/>
            <a:gdLst/>
            <a:ahLst/>
            <a:cxnLst/>
            <a:rect l="l" t="t" r="r" b="b"/>
            <a:pathLst>
              <a:path w="1399539" h="666114">
                <a:moveTo>
                  <a:pt x="1399539" y="0"/>
                </a:moveTo>
                <a:lnTo>
                  <a:pt x="1399539" y="453898"/>
                </a:lnTo>
                <a:lnTo>
                  <a:pt x="0" y="453898"/>
                </a:lnTo>
                <a:lnTo>
                  <a:pt x="0" y="666115"/>
                </a:lnTo>
              </a:path>
            </a:pathLst>
          </a:custGeom>
          <a:ln w="12192">
            <a:solidFill>
              <a:srgbClr val="A4A4A4"/>
            </a:solidFill>
          </a:ln>
        </p:spPr>
        <p:txBody>
          <a:bodyPr wrap="square" lIns="0" tIns="0" rIns="0" bIns="0" rtlCol="0"/>
          <a:lstStyle/>
          <a:p>
            <a:endParaRPr dirty="0"/>
          </a:p>
        </p:txBody>
      </p:sp>
      <p:sp>
        <p:nvSpPr>
          <p:cNvPr id="22" name="bk object 22"/>
          <p:cNvSpPr/>
          <p:nvPr/>
        </p:nvSpPr>
        <p:spPr>
          <a:xfrm>
            <a:off x="1839467" y="3023616"/>
            <a:ext cx="4199255" cy="666115"/>
          </a:xfrm>
          <a:custGeom>
            <a:avLst/>
            <a:gdLst/>
            <a:ahLst/>
            <a:cxnLst/>
            <a:rect l="l" t="t" r="r" b="b"/>
            <a:pathLst>
              <a:path w="4199255" h="666114">
                <a:moveTo>
                  <a:pt x="4198747" y="0"/>
                </a:moveTo>
                <a:lnTo>
                  <a:pt x="4198747" y="453898"/>
                </a:lnTo>
                <a:lnTo>
                  <a:pt x="0" y="453898"/>
                </a:lnTo>
                <a:lnTo>
                  <a:pt x="0" y="666115"/>
                </a:lnTo>
              </a:path>
            </a:pathLst>
          </a:custGeom>
          <a:ln w="12192">
            <a:solidFill>
              <a:srgbClr val="A4A4A4"/>
            </a:solidFill>
          </a:ln>
        </p:spPr>
        <p:txBody>
          <a:bodyPr wrap="square" lIns="0" tIns="0" rIns="0" bIns="0" rtlCol="0"/>
          <a:lstStyle/>
          <a:p>
            <a:endParaRPr dirty="0"/>
          </a:p>
        </p:txBody>
      </p:sp>
      <p:sp>
        <p:nvSpPr>
          <p:cNvPr id="23" name="bk object 23"/>
          <p:cNvSpPr/>
          <p:nvPr/>
        </p:nvSpPr>
        <p:spPr>
          <a:xfrm>
            <a:off x="4892040" y="1568196"/>
            <a:ext cx="2291080" cy="1455420"/>
          </a:xfrm>
          <a:custGeom>
            <a:avLst/>
            <a:gdLst/>
            <a:ahLst/>
            <a:cxnLst/>
            <a:rect l="l" t="t" r="r" b="b"/>
            <a:pathLst>
              <a:path w="2291079" h="1455420">
                <a:moveTo>
                  <a:pt x="2145030" y="0"/>
                </a:moveTo>
                <a:lnTo>
                  <a:pt x="145542" y="0"/>
                </a:lnTo>
                <a:lnTo>
                  <a:pt x="99535" y="7418"/>
                </a:lnTo>
                <a:lnTo>
                  <a:pt x="59582" y="28078"/>
                </a:lnTo>
                <a:lnTo>
                  <a:pt x="28078" y="59582"/>
                </a:lnTo>
                <a:lnTo>
                  <a:pt x="7418" y="99535"/>
                </a:lnTo>
                <a:lnTo>
                  <a:pt x="0" y="145541"/>
                </a:lnTo>
                <a:lnTo>
                  <a:pt x="0" y="1309877"/>
                </a:lnTo>
                <a:lnTo>
                  <a:pt x="7418" y="1355884"/>
                </a:lnTo>
                <a:lnTo>
                  <a:pt x="28078" y="1395837"/>
                </a:lnTo>
                <a:lnTo>
                  <a:pt x="59582" y="1427341"/>
                </a:lnTo>
                <a:lnTo>
                  <a:pt x="99535" y="1448001"/>
                </a:lnTo>
                <a:lnTo>
                  <a:pt x="145542" y="1455419"/>
                </a:lnTo>
                <a:lnTo>
                  <a:pt x="2145030" y="1455419"/>
                </a:lnTo>
                <a:lnTo>
                  <a:pt x="2191036" y="1448001"/>
                </a:lnTo>
                <a:lnTo>
                  <a:pt x="2230989" y="1427341"/>
                </a:lnTo>
                <a:lnTo>
                  <a:pt x="2262493" y="1395837"/>
                </a:lnTo>
                <a:lnTo>
                  <a:pt x="2283153" y="1355884"/>
                </a:lnTo>
                <a:lnTo>
                  <a:pt x="2290571" y="1309877"/>
                </a:lnTo>
                <a:lnTo>
                  <a:pt x="2290571" y="145541"/>
                </a:lnTo>
                <a:lnTo>
                  <a:pt x="2283153" y="99535"/>
                </a:lnTo>
                <a:lnTo>
                  <a:pt x="2262493" y="59582"/>
                </a:lnTo>
                <a:lnTo>
                  <a:pt x="2230989" y="28078"/>
                </a:lnTo>
                <a:lnTo>
                  <a:pt x="2191036" y="7418"/>
                </a:lnTo>
                <a:lnTo>
                  <a:pt x="2145030" y="0"/>
                </a:lnTo>
                <a:close/>
              </a:path>
            </a:pathLst>
          </a:custGeom>
          <a:solidFill>
            <a:srgbClr val="4471C4"/>
          </a:solidFill>
        </p:spPr>
        <p:txBody>
          <a:bodyPr wrap="square" lIns="0" tIns="0" rIns="0" bIns="0" rtlCol="0"/>
          <a:lstStyle/>
          <a:p>
            <a:endParaRPr dirty="0"/>
          </a:p>
        </p:txBody>
      </p:sp>
      <p:sp>
        <p:nvSpPr>
          <p:cNvPr id="24" name="bk object 24"/>
          <p:cNvSpPr/>
          <p:nvPr/>
        </p:nvSpPr>
        <p:spPr>
          <a:xfrm>
            <a:off x="4892040" y="1568196"/>
            <a:ext cx="2291080" cy="1455420"/>
          </a:xfrm>
          <a:custGeom>
            <a:avLst/>
            <a:gdLst/>
            <a:ahLst/>
            <a:cxnLst/>
            <a:rect l="l" t="t" r="r" b="b"/>
            <a:pathLst>
              <a:path w="2291079" h="1455420">
                <a:moveTo>
                  <a:pt x="0" y="145541"/>
                </a:moveTo>
                <a:lnTo>
                  <a:pt x="7418" y="99535"/>
                </a:lnTo>
                <a:lnTo>
                  <a:pt x="28078" y="59582"/>
                </a:lnTo>
                <a:lnTo>
                  <a:pt x="59582" y="28078"/>
                </a:lnTo>
                <a:lnTo>
                  <a:pt x="99535" y="7418"/>
                </a:lnTo>
                <a:lnTo>
                  <a:pt x="145542" y="0"/>
                </a:lnTo>
                <a:lnTo>
                  <a:pt x="2145030" y="0"/>
                </a:lnTo>
                <a:lnTo>
                  <a:pt x="2191036" y="7418"/>
                </a:lnTo>
                <a:lnTo>
                  <a:pt x="2230989" y="28078"/>
                </a:lnTo>
                <a:lnTo>
                  <a:pt x="2262493" y="59582"/>
                </a:lnTo>
                <a:lnTo>
                  <a:pt x="2283153" y="99535"/>
                </a:lnTo>
                <a:lnTo>
                  <a:pt x="2290571" y="145541"/>
                </a:lnTo>
                <a:lnTo>
                  <a:pt x="2290571" y="1309877"/>
                </a:lnTo>
                <a:lnTo>
                  <a:pt x="2283153" y="1355884"/>
                </a:lnTo>
                <a:lnTo>
                  <a:pt x="2262493" y="1395837"/>
                </a:lnTo>
                <a:lnTo>
                  <a:pt x="2230989" y="1427341"/>
                </a:lnTo>
                <a:lnTo>
                  <a:pt x="2191036" y="1448001"/>
                </a:lnTo>
                <a:lnTo>
                  <a:pt x="2145030" y="1455419"/>
                </a:lnTo>
                <a:lnTo>
                  <a:pt x="145542" y="1455419"/>
                </a:lnTo>
                <a:lnTo>
                  <a:pt x="99535" y="1448001"/>
                </a:lnTo>
                <a:lnTo>
                  <a:pt x="59582" y="1427341"/>
                </a:lnTo>
                <a:lnTo>
                  <a:pt x="28078" y="1395837"/>
                </a:lnTo>
                <a:lnTo>
                  <a:pt x="7418" y="1355884"/>
                </a:lnTo>
                <a:lnTo>
                  <a:pt x="0" y="1309877"/>
                </a:lnTo>
                <a:lnTo>
                  <a:pt x="0" y="145541"/>
                </a:lnTo>
                <a:close/>
              </a:path>
            </a:pathLst>
          </a:custGeom>
          <a:ln w="12192">
            <a:solidFill>
              <a:srgbClr val="FFFFFF"/>
            </a:solidFill>
          </a:ln>
        </p:spPr>
        <p:txBody>
          <a:bodyPr wrap="square" lIns="0" tIns="0" rIns="0" bIns="0" rtlCol="0"/>
          <a:lstStyle/>
          <a:p>
            <a:endParaRPr dirty="0"/>
          </a:p>
        </p:txBody>
      </p:sp>
      <p:sp>
        <p:nvSpPr>
          <p:cNvPr id="25" name="bk object 25"/>
          <p:cNvSpPr/>
          <p:nvPr/>
        </p:nvSpPr>
        <p:spPr>
          <a:xfrm>
            <a:off x="5146547" y="1810511"/>
            <a:ext cx="2291080" cy="1454150"/>
          </a:xfrm>
          <a:custGeom>
            <a:avLst/>
            <a:gdLst/>
            <a:ahLst/>
            <a:cxnLst/>
            <a:rect l="l" t="t" r="r" b="b"/>
            <a:pathLst>
              <a:path w="2291079" h="1454150">
                <a:moveTo>
                  <a:pt x="2145156" y="0"/>
                </a:moveTo>
                <a:lnTo>
                  <a:pt x="145414" y="0"/>
                </a:lnTo>
                <a:lnTo>
                  <a:pt x="99470" y="7417"/>
                </a:lnTo>
                <a:lnTo>
                  <a:pt x="59554" y="28070"/>
                </a:lnTo>
                <a:lnTo>
                  <a:pt x="28070" y="59554"/>
                </a:lnTo>
                <a:lnTo>
                  <a:pt x="7417" y="99470"/>
                </a:lnTo>
                <a:lnTo>
                  <a:pt x="0" y="145414"/>
                </a:lnTo>
                <a:lnTo>
                  <a:pt x="0" y="1308480"/>
                </a:lnTo>
                <a:lnTo>
                  <a:pt x="7417" y="1354425"/>
                </a:lnTo>
                <a:lnTo>
                  <a:pt x="28070" y="1394341"/>
                </a:lnTo>
                <a:lnTo>
                  <a:pt x="59554" y="1425825"/>
                </a:lnTo>
                <a:lnTo>
                  <a:pt x="99470" y="1446478"/>
                </a:lnTo>
                <a:lnTo>
                  <a:pt x="145414" y="1453896"/>
                </a:lnTo>
                <a:lnTo>
                  <a:pt x="2145156" y="1453896"/>
                </a:lnTo>
                <a:lnTo>
                  <a:pt x="2191101" y="1446478"/>
                </a:lnTo>
                <a:lnTo>
                  <a:pt x="2231017" y="1425825"/>
                </a:lnTo>
                <a:lnTo>
                  <a:pt x="2262501" y="1394341"/>
                </a:lnTo>
                <a:lnTo>
                  <a:pt x="2283154" y="1354425"/>
                </a:lnTo>
                <a:lnTo>
                  <a:pt x="2290572" y="1308480"/>
                </a:lnTo>
                <a:lnTo>
                  <a:pt x="2290572" y="145414"/>
                </a:lnTo>
                <a:lnTo>
                  <a:pt x="2283154" y="99470"/>
                </a:lnTo>
                <a:lnTo>
                  <a:pt x="2262501" y="59554"/>
                </a:lnTo>
                <a:lnTo>
                  <a:pt x="2231017" y="28070"/>
                </a:lnTo>
                <a:lnTo>
                  <a:pt x="2191101" y="7417"/>
                </a:lnTo>
                <a:lnTo>
                  <a:pt x="2145156" y="0"/>
                </a:lnTo>
                <a:close/>
              </a:path>
            </a:pathLst>
          </a:custGeom>
          <a:solidFill>
            <a:srgbClr val="FFFFFF">
              <a:alpha val="90194"/>
            </a:srgbClr>
          </a:solidFill>
        </p:spPr>
        <p:txBody>
          <a:bodyPr wrap="square" lIns="0" tIns="0" rIns="0" bIns="0" rtlCol="0"/>
          <a:lstStyle/>
          <a:p>
            <a:endParaRPr dirty="0"/>
          </a:p>
        </p:txBody>
      </p:sp>
      <p:sp>
        <p:nvSpPr>
          <p:cNvPr id="26" name="bk object 26"/>
          <p:cNvSpPr/>
          <p:nvPr/>
        </p:nvSpPr>
        <p:spPr>
          <a:xfrm>
            <a:off x="5146547" y="1810511"/>
            <a:ext cx="2291080" cy="1454150"/>
          </a:xfrm>
          <a:custGeom>
            <a:avLst/>
            <a:gdLst/>
            <a:ahLst/>
            <a:cxnLst/>
            <a:rect l="l" t="t" r="r" b="b"/>
            <a:pathLst>
              <a:path w="2291079" h="1454150">
                <a:moveTo>
                  <a:pt x="0" y="145414"/>
                </a:moveTo>
                <a:lnTo>
                  <a:pt x="7417" y="99470"/>
                </a:lnTo>
                <a:lnTo>
                  <a:pt x="28070" y="59554"/>
                </a:lnTo>
                <a:lnTo>
                  <a:pt x="59554" y="28070"/>
                </a:lnTo>
                <a:lnTo>
                  <a:pt x="99470" y="7417"/>
                </a:lnTo>
                <a:lnTo>
                  <a:pt x="145414" y="0"/>
                </a:lnTo>
                <a:lnTo>
                  <a:pt x="2145156" y="0"/>
                </a:lnTo>
                <a:lnTo>
                  <a:pt x="2191101" y="7417"/>
                </a:lnTo>
                <a:lnTo>
                  <a:pt x="2231017" y="28070"/>
                </a:lnTo>
                <a:lnTo>
                  <a:pt x="2262501" y="59554"/>
                </a:lnTo>
                <a:lnTo>
                  <a:pt x="2283154" y="99470"/>
                </a:lnTo>
                <a:lnTo>
                  <a:pt x="2290572" y="145414"/>
                </a:lnTo>
                <a:lnTo>
                  <a:pt x="2290572" y="1308480"/>
                </a:lnTo>
                <a:lnTo>
                  <a:pt x="2283154" y="1354425"/>
                </a:lnTo>
                <a:lnTo>
                  <a:pt x="2262501" y="1394341"/>
                </a:lnTo>
                <a:lnTo>
                  <a:pt x="2231017" y="1425825"/>
                </a:lnTo>
                <a:lnTo>
                  <a:pt x="2191101" y="1446478"/>
                </a:lnTo>
                <a:lnTo>
                  <a:pt x="2145156" y="1453896"/>
                </a:lnTo>
                <a:lnTo>
                  <a:pt x="145414" y="1453896"/>
                </a:lnTo>
                <a:lnTo>
                  <a:pt x="99470" y="1446478"/>
                </a:lnTo>
                <a:lnTo>
                  <a:pt x="59554" y="1425825"/>
                </a:lnTo>
                <a:lnTo>
                  <a:pt x="28070" y="1394341"/>
                </a:lnTo>
                <a:lnTo>
                  <a:pt x="7417" y="1354425"/>
                </a:lnTo>
                <a:lnTo>
                  <a:pt x="0" y="1308480"/>
                </a:lnTo>
                <a:lnTo>
                  <a:pt x="0" y="145414"/>
                </a:lnTo>
                <a:close/>
              </a:path>
            </a:pathLst>
          </a:custGeom>
          <a:ln w="12192">
            <a:solidFill>
              <a:srgbClr val="4471C4"/>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www.delcbac.org</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CD738A7-482C-4B58-AC8B-4835DBF1C678}" type="datetime1">
              <a:rPr lang="en-US" smtClean="0"/>
              <a:t>3/8/2022</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www.delcbac.org</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120D1CA-1410-442B-A11D-1C966B4D1D4D}" type="datetime1">
              <a:rPr lang="en-US" smtClean="0"/>
              <a:t>3/8/2022</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www.delcbac.org</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3B6D24D-8FB3-497A-B876-48BF398A9D02}" type="datetime1">
              <a:rPr lang="en-US" smtClean="0"/>
              <a:t>3/8/2022</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4891" y="660272"/>
            <a:ext cx="11542217" cy="647700"/>
          </a:xfrm>
          <a:prstGeom prst="rect">
            <a:avLst/>
          </a:prstGeom>
        </p:spPr>
        <p:txBody>
          <a:bodyPr wrap="square" lIns="0" tIns="0" rIns="0" bIns="0">
            <a:spAutoFit/>
          </a:bodyPr>
          <a:lstStyle>
            <a:lvl1pPr>
              <a:defRPr sz="40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1089761" y="2192909"/>
            <a:ext cx="10012476" cy="37026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en-US" dirty="0"/>
              <a:t>www.delcbac.org</a:t>
            </a:r>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058C710F-5B99-4C95-9632-B92B72E756FD}" type="datetime1">
              <a:rPr lang="en-US" smtClean="0"/>
              <a:t>3/8/2022</a:t>
            </a:fld>
            <a:endParaRPr lang="en-US" dirty="0"/>
          </a:p>
        </p:txBody>
      </p:sp>
      <p:sp>
        <p:nvSpPr>
          <p:cNvPr id="6" name="Holder 6"/>
          <p:cNvSpPr>
            <a:spLocks noGrp="1"/>
          </p:cNvSpPr>
          <p:nvPr>
            <p:ph type="sldNum" sz="quarter" idx="7"/>
          </p:nvPr>
        </p:nvSpPr>
        <p:spPr>
          <a:xfrm>
            <a:off x="11158981" y="6465214"/>
            <a:ext cx="1282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254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
            <a:ext cx="12192000" cy="2514600"/>
          </a:xfrm>
          <a:custGeom>
            <a:avLst/>
            <a:gdLst/>
            <a:ahLst/>
            <a:cxnLst/>
            <a:rect l="l" t="t" r="r" b="b"/>
            <a:pathLst>
              <a:path w="12192000" h="2514600">
                <a:moveTo>
                  <a:pt x="0" y="2514600"/>
                </a:moveTo>
                <a:lnTo>
                  <a:pt x="12192000" y="2514600"/>
                </a:lnTo>
                <a:lnTo>
                  <a:pt x="12192000" y="0"/>
                </a:lnTo>
                <a:lnTo>
                  <a:pt x="0" y="0"/>
                </a:lnTo>
                <a:lnTo>
                  <a:pt x="0" y="2514600"/>
                </a:lnTo>
                <a:close/>
              </a:path>
            </a:pathLst>
          </a:custGeom>
          <a:solidFill>
            <a:schemeClr val="tx2">
              <a:lumMod val="60000"/>
              <a:lumOff val="40000"/>
            </a:schemeClr>
          </a:solidFill>
        </p:spPr>
        <p:txBody>
          <a:bodyPr wrap="square" lIns="0" tIns="0" rIns="0" bIns="0" rtlCol="0"/>
          <a:lstStyle/>
          <a:p>
            <a:endParaRPr dirty="0"/>
          </a:p>
        </p:txBody>
      </p:sp>
      <p:sp>
        <p:nvSpPr>
          <p:cNvPr id="3" name="object 3"/>
          <p:cNvSpPr/>
          <p:nvPr/>
        </p:nvSpPr>
        <p:spPr>
          <a:xfrm>
            <a:off x="5944" y="4352925"/>
            <a:ext cx="12192000" cy="2514600"/>
          </a:xfrm>
          <a:custGeom>
            <a:avLst/>
            <a:gdLst/>
            <a:ahLst/>
            <a:cxnLst/>
            <a:rect l="l" t="t" r="r" b="b"/>
            <a:pathLst>
              <a:path w="12192000" h="2514600">
                <a:moveTo>
                  <a:pt x="0" y="2514599"/>
                </a:moveTo>
                <a:lnTo>
                  <a:pt x="12192000" y="2514599"/>
                </a:lnTo>
                <a:lnTo>
                  <a:pt x="12192000" y="0"/>
                </a:lnTo>
                <a:lnTo>
                  <a:pt x="0" y="0"/>
                </a:lnTo>
                <a:lnTo>
                  <a:pt x="0" y="2514599"/>
                </a:lnTo>
                <a:close/>
              </a:path>
            </a:pathLst>
          </a:custGeom>
          <a:solidFill>
            <a:schemeClr val="tx2">
              <a:lumMod val="60000"/>
              <a:lumOff val="40000"/>
            </a:schemeClr>
          </a:solidFill>
        </p:spPr>
        <p:txBody>
          <a:bodyPr wrap="square" lIns="0" tIns="0" rIns="0" bIns="0" rtlCol="0"/>
          <a:lstStyle/>
          <a:p>
            <a:endParaRPr dirty="0"/>
          </a:p>
        </p:txBody>
      </p:sp>
      <p:sp>
        <p:nvSpPr>
          <p:cNvPr id="4" name="object 4"/>
          <p:cNvSpPr/>
          <p:nvPr/>
        </p:nvSpPr>
        <p:spPr>
          <a:xfrm>
            <a:off x="1063219" y="587249"/>
            <a:ext cx="9902952" cy="58547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0" y="2514600"/>
            <a:ext cx="12192000" cy="1828800"/>
          </a:xfrm>
          <a:custGeom>
            <a:avLst/>
            <a:gdLst/>
            <a:ahLst/>
            <a:cxnLst/>
            <a:rect l="l" t="t" r="r" b="b"/>
            <a:pathLst>
              <a:path w="12192000" h="1828800">
                <a:moveTo>
                  <a:pt x="0" y="1828800"/>
                </a:moveTo>
                <a:lnTo>
                  <a:pt x="12192000" y="1828800"/>
                </a:lnTo>
                <a:lnTo>
                  <a:pt x="12192000" y="0"/>
                </a:lnTo>
                <a:lnTo>
                  <a:pt x="0" y="0"/>
                </a:lnTo>
                <a:lnTo>
                  <a:pt x="0" y="1828800"/>
                </a:lnTo>
                <a:close/>
              </a:path>
            </a:pathLst>
          </a:custGeom>
          <a:solidFill>
            <a:srgbClr val="E7E6E6"/>
          </a:solidFill>
        </p:spPr>
        <p:txBody>
          <a:bodyPr wrap="square" lIns="0" tIns="0" rIns="0" bIns="0" rtlCol="0"/>
          <a:lstStyle/>
          <a:p>
            <a:endParaRPr dirty="0"/>
          </a:p>
        </p:txBody>
      </p:sp>
      <p:sp>
        <p:nvSpPr>
          <p:cNvPr id="6" name="object 6"/>
          <p:cNvSpPr txBox="1"/>
          <p:nvPr/>
        </p:nvSpPr>
        <p:spPr>
          <a:xfrm>
            <a:off x="1434466" y="4279538"/>
            <a:ext cx="9763250" cy="1561966"/>
          </a:xfrm>
          <a:prstGeom prst="rect">
            <a:avLst/>
          </a:prstGeom>
        </p:spPr>
        <p:txBody>
          <a:bodyPr vert="horz" wrap="square" lIns="0" tIns="0" rIns="0" bIns="0" rtlCol="0">
            <a:spAutoFit/>
          </a:bodyPr>
          <a:lstStyle/>
          <a:p>
            <a:pPr algn="ctr">
              <a:lnSpc>
                <a:spcPct val="100000"/>
              </a:lnSpc>
            </a:pPr>
            <a:r>
              <a:rPr lang="en-US" sz="2800" spc="-15" dirty="0">
                <a:solidFill>
                  <a:srgbClr val="FFFFFF"/>
                </a:solidFill>
                <a:latin typeface="Calibri" panose="020F0502020204030204" pitchFamily="34" charset="0"/>
                <a:cs typeface="Calibri" panose="020F0502020204030204" pitchFamily="34" charset="0"/>
              </a:rPr>
              <a:t>Presentation by Delaware Community Benefits Agreement Coalition</a:t>
            </a:r>
            <a:endParaRPr sz="2800" dirty="0">
              <a:latin typeface="Calibri" panose="020F0502020204030204" pitchFamily="34" charset="0"/>
              <a:cs typeface="Calibri" panose="020F0502020204030204" pitchFamily="34" charset="0"/>
            </a:endParaRPr>
          </a:p>
          <a:p>
            <a:pPr algn="ctr">
              <a:lnSpc>
                <a:spcPct val="100000"/>
              </a:lnSpc>
              <a:spcBef>
                <a:spcPts val="675"/>
              </a:spcBef>
            </a:pPr>
            <a:endParaRPr lang="en-US" sz="1400" spc="-10" dirty="0">
              <a:solidFill>
                <a:schemeClr val="bg1"/>
              </a:solidFill>
              <a:latin typeface="Calibri" panose="020F0502020204030204" pitchFamily="34" charset="0"/>
              <a:cs typeface="Calibri" panose="020F0502020204030204" pitchFamily="34" charset="0"/>
            </a:endParaRPr>
          </a:p>
          <a:p>
            <a:pPr algn="ctr">
              <a:lnSpc>
                <a:spcPct val="100000"/>
              </a:lnSpc>
              <a:spcBef>
                <a:spcPts val="675"/>
              </a:spcBef>
            </a:pPr>
            <a:r>
              <a:rPr lang="en-US" sz="2800" spc="-10" dirty="0" smtClean="0">
                <a:solidFill>
                  <a:schemeClr val="bg1"/>
                </a:solidFill>
                <a:latin typeface="Calibri" panose="020F0502020204030204" pitchFamily="34" charset="0"/>
                <a:cs typeface="Calibri" panose="020F0502020204030204" pitchFamily="34" charset="0"/>
              </a:rPr>
              <a:t>Community Action Meeting</a:t>
            </a:r>
            <a:endParaRPr lang="en-US" sz="1400" spc="-10" dirty="0">
              <a:solidFill>
                <a:schemeClr val="bg1"/>
              </a:solidFill>
              <a:latin typeface="Calibri" panose="020F0502020204030204" pitchFamily="34" charset="0"/>
              <a:cs typeface="Calibri" panose="020F0502020204030204" pitchFamily="34" charset="0"/>
            </a:endParaRPr>
          </a:p>
          <a:p>
            <a:pPr algn="ctr">
              <a:lnSpc>
                <a:spcPct val="100000"/>
              </a:lnSpc>
              <a:spcBef>
                <a:spcPts val="675"/>
              </a:spcBef>
            </a:pPr>
            <a:r>
              <a:rPr lang="en-US" sz="1400" spc="-10" dirty="0" smtClean="0">
                <a:solidFill>
                  <a:schemeClr val="bg1"/>
                </a:solidFill>
                <a:latin typeface="Calibri" panose="020F0502020204030204" pitchFamily="34" charset="0"/>
                <a:cs typeface="Calibri" panose="020F0502020204030204" pitchFamily="34" charset="0"/>
              </a:rPr>
              <a:t>March 8, 2022</a:t>
            </a:r>
            <a:endParaRPr lang="en-US" sz="1400" spc="-10" dirty="0">
              <a:solidFill>
                <a:schemeClr val="bg1"/>
              </a:solidFill>
              <a:latin typeface="Calibri" panose="020F0502020204030204" pitchFamily="34" charset="0"/>
              <a:cs typeface="Calibri" panose="020F0502020204030204" pitchFamily="34" charset="0"/>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a:t>
            </a:fld>
            <a:endParaRPr dirty="0"/>
          </a:p>
        </p:txBody>
      </p:sp>
      <p:sp>
        <p:nvSpPr>
          <p:cNvPr id="7" name="object 7"/>
          <p:cNvSpPr txBox="1">
            <a:spLocks noGrp="1"/>
          </p:cNvSpPr>
          <p:nvPr>
            <p:ph type="title"/>
          </p:nvPr>
        </p:nvSpPr>
        <p:spPr>
          <a:xfrm>
            <a:off x="304800" y="2987934"/>
            <a:ext cx="11731219" cy="553998"/>
          </a:xfrm>
          <a:prstGeom prst="rect">
            <a:avLst/>
          </a:prstGeom>
        </p:spPr>
        <p:txBody>
          <a:bodyPr vert="horz" wrap="square" lIns="0" tIns="0" rIns="0" bIns="0" rtlCol="0">
            <a:spAutoFit/>
          </a:bodyPr>
          <a:lstStyle/>
          <a:p>
            <a:pPr marL="12700">
              <a:lnSpc>
                <a:spcPct val="100000"/>
              </a:lnSpc>
            </a:pPr>
            <a:r>
              <a:rPr lang="en-US" sz="3600" spc="-10"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Port of Wilmington Expansion / DuPont Edgemoor Brownfield Property</a:t>
            </a:r>
            <a:endParaRPr sz="2800" spc="-10" dirty="0">
              <a:solidFill>
                <a:schemeClr val="tx1"/>
              </a:solidFill>
              <a:latin typeface="Calibri" panose="020F0502020204030204" pitchFamily="34" charset="0"/>
              <a:cs typeface="Calibri" panose="020F0502020204030204" pitchFamily="34" charset="0"/>
            </a:endParaRPr>
          </a:p>
        </p:txBody>
      </p:sp>
      <p:sp>
        <p:nvSpPr>
          <p:cNvPr id="9" name="Footer Placeholder 8"/>
          <p:cNvSpPr>
            <a:spLocks noGrp="1"/>
          </p:cNvSpPr>
          <p:nvPr>
            <p:ph type="ftr" sz="quarter" idx="5"/>
          </p:nvPr>
        </p:nvSpPr>
        <p:spPr>
          <a:xfrm>
            <a:off x="4365371" y="6363858"/>
            <a:ext cx="3901440" cy="276999"/>
          </a:xfrm>
        </p:spPr>
        <p:txBody>
          <a:bodyPr/>
          <a:lstStyle/>
          <a:p>
            <a:r>
              <a:rPr lang="en-US" dirty="0">
                <a:solidFill>
                  <a:schemeClr val="bg1"/>
                </a:solidFill>
              </a:rPr>
              <a:t>www.delcbac.org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1" y="283361"/>
            <a:ext cx="11638508" cy="615553"/>
          </a:xfrm>
          <a:prstGeom prst="rect">
            <a:avLst/>
          </a:prstGeom>
        </p:spPr>
        <p:txBody>
          <a:bodyPr vert="horz" wrap="square" lIns="0" tIns="0" rIns="0" bIns="0" rtlCol="0">
            <a:spAutoFit/>
          </a:bodyPr>
          <a:lstStyle/>
          <a:p>
            <a:pPr marL="80645">
              <a:lnSpc>
                <a:spcPct val="100000"/>
              </a:lnSpc>
            </a:pPr>
            <a:r>
              <a:rPr spc="-20" dirty="0">
                <a:solidFill>
                  <a:schemeClr val="tx2">
                    <a:lumMod val="50000"/>
                  </a:schemeClr>
                </a:solidFill>
              </a:rPr>
              <a:t>Delaware </a:t>
            </a:r>
            <a:r>
              <a:rPr spc="-5" dirty="0">
                <a:solidFill>
                  <a:schemeClr val="tx2">
                    <a:lumMod val="50000"/>
                  </a:schemeClr>
                </a:solidFill>
              </a:rPr>
              <a:t>Community </a:t>
            </a:r>
            <a:r>
              <a:rPr spc="-10" dirty="0">
                <a:solidFill>
                  <a:schemeClr val="tx2">
                    <a:lumMod val="50000"/>
                  </a:schemeClr>
                </a:solidFill>
              </a:rPr>
              <a:t>Benefits </a:t>
            </a:r>
            <a:r>
              <a:rPr spc="-15" dirty="0">
                <a:solidFill>
                  <a:schemeClr val="tx2">
                    <a:lumMod val="50000"/>
                  </a:schemeClr>
                </a:solidFill>
              </a:rPr>
              <a:t>Agreement </a:t>
            </a:r>
            <a:r>
              <a:rPr spc="-5" dirty="0">
                <a:solidFill>
                  <a:schemeClr val="tx2">
                    <a:lumMod val="50000"/>
                  </a:schemeClr>
                </a:solidFill>
              </a:rPr>
              <a:t>Coalition,</a:t>
            </a:r>
            <a:r>
              <a:rPr spc="-10" dirty="0">
                <a:solidFill>
                  <a:schemeClr val="tx2">
                    <a:lumMod val="50000"/>
                  </a:schemeClr>
                </a:solidFill>
              </a:rPr>
              <a:t> Inc</a:t>
            </a:r>
            <a:r>
              <a:rPr lang="en-US" spc="-10" dirty="0">
                <a:solidFill>
                  <a:schemeClr val="tx2">
                    <a:lumMod val="50000"/>
                  </a:schemeClr>
                </a:solidFill>
              </a:rPr>
              <a:t>.</a:t>
            </a:r>
            <a:r>
              <a:rPr spc="-10" dirty="0"/>
              <a:t>.</a:t>
            </a:r>
          </a:p>
        </p:txBody>
      </p:sp>
      <p:sp>
        <p:nvSpPr>
          <p:cNvPr id="3" name="object 3"/>
          <p:cNvSpPr/>
          <p:nvPr/>
        </p:nvSpPr>
        <p:spPr>
          <a:xfrm>
            <a:off x="707516" y="1003431"/>
            <a:ext cx="10515600" cy="1271270"/>
          </a:xfrm>
          <a:custGeom>
            <a:avLst/>
            <a:gdLst/>
            <a:ahLst/>
            <a:cxnLst/>
            <a:rect l="l" t="t" r="r" b="b"/>
            <a:pathLst>
              <a:path w="10515600" h="1271270">
                <a:moveTo>
                  <a:pt x="10303764" y="0"/>
                </a:moveTo>
                <a:lnTo>
                  <a:pt x="211836" y="0"/>
                </a:lnTo>
                <a:lnTo>
                  <a:pt x="163264" y="5596"/>
                </a:lnTo>
                <a:lnTo>
                  <a:pt x="118676" y="21535"/>
                </a:lnTo>
                <a:lnTo>
                  <a:pt x="79343" y="46546"/>
                </a:lnTo>
                <a:lnTo>
                  <a:pt x="46538" y="79354"/>
                </a:lnTo>
                <a:lnTo>
                  <a:pt x="21531" y="118687"/>
                </a:lnTo>
                <a:lnTo>
                  <a:pt x="5594" y="163272"/>
                </a:lnTo>
                <a:lnTo>
                  <a:pt x="0" y="211836"/>
                </a:lnTo>
                <a:lnTo>
                  <a:pt x="0" y="1059179"/>
                </a:lnTo>
                <a:lnTo>
                  <a:pt x="5594" y="1107743"/>
                </a:lnTo>
                <a:lnTo>
                  <a:pt x="21531" y="1152328"/>
                </a:lnTo>
                <a:lnTo>
                  <a:pt x="46538" y="1191661"/>
                </a:lnTo>
                <a:lnTo>
                  <a:pt x="79343" y="1224469"/>
                </a:lnTo>
                <a:lnTo>
                  <a:pt x="118676" y="1249480"/>
                </a:lnTo>
                <a:lnTo>
                  <a:pt x="163264" y="1265419"/>
                </a:lnTo>
                <a:lnTo>
                  <a:pt x="211836" y="1271015"/>
                </a:lnTo>
                <a:lnTo>
                  <a:pt x="10303764" y="1271015"/>
                </a:lnTo>
                <a:lnTo>
                  <a:pt x="10352327" y="1265419"/>
                </a:lnTo>
                <a:lnTo>
                  <a:pt x="10396912" y="1249480"/>
                </a:lnTo>
                <a:lnTo>
                  <a:pt x="10436245" y="1224469"/>
                </a:lnTo>
                <a:lnTo>
                  <a:pt x="10469053" y="1191661"/>
                </a:lnTo>
                <a:lnTo>
                  <a:pt x="10494064" y="1152328"/>
                </a:lnTo>
                <a:lnTo>
                  <a:pt x="10510003" y="1107743"/>
                </a:lnTo>
                <a:lnTo>
                  <a:pt x="10515600" y="1059179"/>
                </a:lnTo>
                <a:lnTo>
                  <a:pt x="10515600" y="211836"/>
                </a:lnTo>
                <a:lnTo>
                  <a:pt x="10510003" y="163272"/>
                </a:lnTo>
                <a:lnTo>
                  <a:pt x="10494064" y="118687"/>
                </a:lnTo>
                <a:lnTo>
                  <a:pt x="10469053" y="79354"/>
                </a:lnTo>
                <a:lnTo>
                  <a:pt x="10436245" y="46546"/>
                </a:lnTo>
                <a:lnTo>
                  <a:pt x="10396912" y="21535"/>
                </a:lnTo>
                <a:lnTo>
                  <a:pt x="10352327" y="5596"/>
                </a:lnTo>
                <a:lnTo>
                  <a:pt x="10303764" y="0"/>
                </a:lnTo>
                <a:close/>
              </a:path>
            </a:pathLst>
          </a:custGeom>
          <a:solidFill>
            <a:schemeClr val="tx2">
              <a:lumMod val="60000"/>
              <a:lumOff val="40000"/>
            </a:schemeClr>
          </a:solidFill>
        </p:spPr>
        <p:txBody>
          <a:bodyPr wrap="square" lIns="0" tIns="0" rIns="0" bIns="0" rtlCol="0"/>
          <a:lstStyle/>
          <a:p>
            <a:endParaRPr dirty="0"/>
          </a:p>
        </p:txBody>
      </p:sp>
      <p:sp>
        <p:nvSpPr>
          <p:cNvPr id="4" name="object 4"/>
          <p:cNvSpPr/>
          <p:nvPr/>
        </p:nvSpPr>
        <p:spPr>
          <a:xfrm>
            <a:off x="771651" y="980872"/>
            <a:ext cx="10515600" cy="1271270"/>
          </a:xfrm>
          <a:custGeom>
            <a:avLst/>
            <a:gdLst/>
            <a:ahLst/>
            <a:cxnLst/>
            <a:rect l="l" t="t" r="r" b="b"/>
            <a:pathLst>
              <a:path w="10515600" h="1271270">
                <a:moveTo>
                  <a:pt x="0" y="211836"/>
                </a:moveTo>
                <a:lnTo>
                  <a:pt x="5594" y="163272"/>
                </a:lnTo>
                <a:lnTo>
                  <a:pt x="21531" y="118687"/>
                </a:lnTo>
                <a:lnTo>
                  <a:pt x="46538" y="79354"/>
                </a:lnTo>
                <a:lnTo>
                  <a:pt x="79343" y="46546"/>
                </a:lnTo>
                <a:lnTo>
                  <a:pt x="118676" y="21535"/>
                </a:lnTo>
                <a:lnTo>
                  <a:pt x="163264" y="5596"/>
                </a:lnTo>
                <a:lnTo>
                  <a:pt x="211836" y="0"/>
                </a:lnTo>
                <a:lnTo>
                  <a:pt x="10303764" y="0"/>
                </a:lnTo>
                <a:lnTo>
                  <a:pt x="10352327" y="5596"/>
                </a:lnTo>
                <a:lnTo>
                  <a:pt x="10396912" y="21535"/>
                </a:lnTo>
                <a:lnTo>
                  <a:pt x="10436245" y="46546"/>
                </a:lnTo>
                <a:lnTo>
                  <a:pt x="10469053" y="79354"/>
                </a:lnTo>
                <a:lnTo>
                  <a:pt x="10494064" y="118687"/>
                </a:lnTo>
                <a:lnTo>
                  <a:pt x="10510003" y="163272"/>
                </a:lnTo>
                <a:lnTo>
                  <a:pt x="10515600" y="211836"/>
                </a:lnTo>
                <a:lnTo>
                  <a:pt x="10515600" y="1059179"/>
                </a:lnTo>
                <a:lnTo>
                  <a:pt x="10510003" y="1107743"/>
                </a:lnTo>
                <a:lnTo>
                  <a:pt x="10494064" y="1152328"/>
                </a:lnTo>
                <a:lnTo>
                  <a:pt x="10469053" y="1191661"/>
                </a:lnTo>
                <a:lnTo>
                  <a:pt x="10436245" y="1224469"/>
                </a:lnTo>
                <a:lnTo>
                  <a:pt x="10396912" y="1249480"/>
                </a:lnTo>
                <a:lnTo>
                  <a:pt x="10352327" y="1265419"/>
                </a:lnTo>
                <a:lnTo>
                  <a:pt x="10303764" y="1271015"/>
                </a:lnTo>
                <a:lnTo>
                  <a:pt x="211836" y="1271015"/>
                </a:lnTo>
                <a:lnTo>
                  <a:pt x="163264" y="1265419"/>
                </a:lnTo>
                <a:lnTo>
                  <a:pt x="118676" y="1249480"/>
                </a:lnTo>
                <a:lnTo>
                  <a:pt x="79343" y="1224469"/>
                </a:lnTo>
                <a:lnTo>
                  <a:pt x="46538" y="1191661"/>
                </a:lnTo>
                <a:lnTo>
                  <a:pt x="21531" y="1152328"/>
                </a:lnTo>
                <a:lnTo>
                  <a:pt x="5594" y="1107743"/>
                </a:lnTo>
                <a:lnTo>
                  <a:pt x="0" y="1059179"/>
                </a:lnTo>
                <a:lnTo>
                  <a:pt x="0" y="211836"/>
                </a:lnTo>
                <a:close/>
              </a:path>
            </a:pathLst>
          </a:custGeom>
          <a:ln w="12192">
            <a:solidFill>
              <a:srgbClr val="FFFFFF"/>
            </a:solidFill>
          </a:ln>
        </p:spPr>
        <p:txBody>
          <a:bodyPr wrap="square" lIns="0" tIns="0" rIns="0" bIns="0" rtlCol="0"/>
          <a:lstStyle/>
          <a:p>
            <a:endParaRPr dirty="0"/>
          </a:p>
        </p:txBody>
      </p:sp>
      <p:sp>
        <p:nvSpPr>
          <p:cNvPr id="5" name="object 5"/>
          <p:cNvSpPr/>
          <p:nvPr/>
        </p:nvSpPr>
        <p:spPr>
          <a:xfrm>
            <a:off x="707516" y="2319101"/>
            <a:ext cx="10515600" cy="1271270"/>
          </a:xfrm>
          <a:custGeom>
            <a:avLst/>
            <a:gdLst/>
            <a:ahLst/>
            <a:cxnLst/>
            <a:rect l="l" t="t" r="r" b="b"/>
            <a:pathLst>
              <a:path w="10515600" h="1271270">
                <a:moveTo>
                  <a:pt x="10303764" y="0"/>
                </a:moveTo>
                <a:lnTo>
                  <a:pt x="211836" y="0"/>
                </a:lnTo>
                <a:lnTo>
                  <a:pt x="163264" y="5596"/>
                </a:lnTo>
                <a:lnTo>
                  <a:pt x="118676" y="21535"/>
                </a:lnTo>
                <a:lnTo>
                  <a:pt x="79343" y="46546"/>
                </a:lnTo>
                <a:lnTo>
                  <a:pt x="46538" y="79354"/>
                </a:lnTo>
                <a:lnTo>
                  <a:pt x="21531" y="118687"/>
                </a:lnTo>
                <a:lnTo>
                  <a:pt x="5594" y="163272"/>
                </a:lnTo>
                <a:lnTo>
                  <a:pt x="0" y="211836"/>
                </a:lnTo>
                <a:lnTo>
                  <a:pt x="0" y="1059180"/>
                </a:lnTo>
                <a:lnTo>
                  <a:pt x="5594" y="1107743"/>
                </a:lnTo>
                <a:lnTo>
                  <a:pt x="21531" y="1152328"/>
                </a:lnTo>
                <a:lnTo>
                  <a:pt x="46538" y="1191661"/>
                </a:lnTo>
                <a:lnTo>
                  <a:pt x="79343" y="1224469"/>
                </a:lnTo>
                <a:lnTo>
                  <a:pt x="118676" y="1249480"/>
                </a:lnTo>
                <a:lnTo>
                  <a:pt x="163264" y="1265419"/>
                </a:lnTo>
                <a:lnTo>
                  <a:pt x="211836" y="1271016"/>
                </a:lnTo>
                <a:lnTo>
                  <a:pt x="10303764" y="1271016"/>
                </a:lnTo>
                <a:lnTo>
                  <a:pt x="10352327" y="1265419"/>
                </a:lnTo>
                <a:lnTo>
                  <a:pt x="10396912" y="1249480"/>
                </a:lnTo>
                <a:lnTo>
                  <a:pt x="10436245" y="1224469"/>
                </a:lnTo>
                <a:lnTo>
                  <a:pt x="10469053" y="1191661"/>
                </a:lnTo>
                <a:lnTo>
                  <a:pt x="10494064" y="1152328"/>
                </a:lnTo>
                <a:lnTo>
                  <a:pt x="10510003" y="1107743"/>
                </a:lnTo>
                <a:lnTo>
                  <a:pt x="10515600" y="1059180"/>
                </a:lnTo>
                <a:lnTo>
                  <a:pt x="10515600" y="211836"/>
                </a:lnTo>
                <a:lnTo>
                  <a:pt x="10510003" y="163272"/>
                </a:lnTo>
                <a:lnTo>
                  <a:pt x="10494064" y="118687"/>
                </a:lnTo>
                <a:lnTo>
                  <a:pt x="10469053" y="79354"/>
                </a:lnTo>
                <a:lnTo>
                  <a:pt x="10436245" y="46546"/>
                </a:lnTo>
                <a:lnTo>
                  <a:pt x="10396912" y="21535"/>
                </a:lnTo>
                <a:lnTo>
                  <a:pt x="10352327" y="5596"/>
                </a:lnTo>
                <a:lnTo>
                  <a:pt x="10303764" y="0"/>
                </a:lnTo>
                <a:close/>
              </a:path>
            </a:pathLst>
          </a:custGeom>
          <a:solidFill>
            <a:schemeClr val="tx2">
              <a:lumMod val="60000"/>
              <a:lumOff val="40000"/>
            </a:schemeClr>
          </a:solidFill>
        </p:spPr>
        <p:txBody>
          <a:bodyPr wrap="square" lIns="0" tIns="0" rIns="0" bIns="0" rtlCol="0"/>
          <a:lstStyle/>
          <a:p>
            <a:endParaRPr dirty="0"/>
          </a:p>
        </p:txBody>
      </p:sp>
      <p:sp>
        <p:nvSpPr>
          <p:cNvPr id="6" name="object 6"/>
          <p:cNvSpPr/>
          <p:nvPr/>
        </p:nvSpPr>
        <p:spPr>
          <a:xfrm>
            <a:off x="707516" y="2296909"/>
            <a:ext cx="10515600" cy="1271270"/>
          </a:xfrm>
          <a:custGeom>
            <a:avLst/>
            <a:gdLst/>
            <a:ahLst/>
            <a:cxnLst/>
            <a:rect l="l" t="t" r="r" b="b"/>
            <a:pathLst>
              <a:path w="10515600" h="1271270">
                <a:moveTo>
                  <a:pt x="0" y="211836"/>
                </a:moveTo>
                <a:lnTo>
                  <a:pt x="5594" y="163272"/>
                </a:lnTo>
                <a:lnTo>
                  <a:pt x="21531" y="118687"/>
                </a:lnTo>
                <a:lnTo>
                  <a:pt x="46538" y="79354"/>
                </a:lnTo>
                <a:lnTo>
                  <a:pt x="79343" y="46546"/>
                </a:lnTo>
                <a:lnTo>
                  <a:pt x="118676" y="21535"/>
                </a:lnTo>
                <a:lnTo>
                  <a:pt x="163264" y="5596"/>
                </a:lnTo>
                <a:lnTo>
                  <a:pt x="211836" y="0"/>
                </a:lnTo>
                <a:lnTo>
                  <a:pt x="10303764" y="0"/>
                </a:lnTo>
                <a:lnTo>
                  <a:pt x="10352327" y="5596"/>
                </a:lnTo>
                <a:lnTo>
                  <a:pt x="10396912" y="21535"/>
                </a:lnTo>
                <a:lnTo>
                  <a:pt x="10436245" y="46546"/>
                </a:lnTo>
                <a:lnTo>
                  <a:pt x="10469053" y="79354"/>
                </a:lnTo>
                <a:lnTo>
                  <a:pt x="10494064" y="118687"/>
                </a:lnTo>
                <a:lnTo>
                  <a:pt x="10510003" y="163272"/>
                </a:lnTo>
                <a:lnTo>
                  <a:pt x="10515600" y="211836"/>
                </a:lnTo>
                <a:lnTo>
                  <a:pt x="10515600" y="1059180"/>
                </a:lnTo>
                <a:lnTo>
                  <a:pt x="10510003" y="1107743"/>
                </a:lnTo>
                <a:lnTo>
                  <a:pt x="10494064" y="1152328"/>
                </a:lnTo>
                <a:lnTo>
                  <a:pt x="10469053" y="1191661"/>
                </a:lnTo>
                <a:lnTo>
                  <a:pt x="10436245" y="1224469"/>
                </a:lnTo>
                <a:lnTo>
                  <a:pt x="10396912" y="1249480"/>
                </a:lnTo>
                <a:lnTo>
                  <a:pt x="10352327" y="1265419"/>
                </a:lnTo>
                <a:lnTo>
                  <a:pt x="10303764" y="1271016"/>
                </a:lnTo>
                <a:lnTo>
                  <a:pt x="211836" y="1271016"/>
                </a:lnTo>
                <a:lnTo>
                  <a:pt x="163264" y="1265419"/>
                </a:lnTo>
                <a:lnTo>
                  <a:pt x="118676" y="1249480"/>
                </a:lnTo>
                <a:lnTo>
                  <a:pt x="79343" y="1224469"/>
                </a:lnTo>
                <a:lnTo>
                  <a:pt x="46538" y="1191661"/>
                </a:lnTo>
                <a:lnTo>
                  <a:pt x="21531" y="1152328"/>
                </a:lnTo>
                <a:lnTo>
                  <a:pt x="5594" y="1107743"/>
                </a:lnTo>
                <a:lnTo>
                  <a:pt x="0" y="1059180"/>
                </a:lnTo>
                <a:lnTo>
                  <a:pt x="0" y="211836"/>
                </a:lnTo>
                <a:close/>
              </a:path>
            </a:pathLst>
          </a:custGeom>
          <a:ln w="12192">
            <a:solidFill>
              <a:srgbClr val="FFFFFF"/>
            </a:solidFill>
          </a:ln>
        </p:spPr>
        <p:txBody>
          <a:bodyPr wrap="square" lIns="0" tIns="0" rIns="0" bIns="0" rtlCol="0"/>
          <a:lstStyle/>
          <a:p>
            <a:endParaRPr dirty="0"/>
          </a:p>
        </p:txBody>
      </p:sp>
      <p:sp>
        <p:nvSpPr>
          <p:cNvPr id="7" name="object 7"/>
          <p:cNvSpPr/>
          <p:nvPr/>
        </p:nvSpPr>
        <p:spPr>
          <a:xfrm>
            <a:off x="707516" y="3655423"/>
            <a:ext cx="10515600" cy="1271270"/>
          </a:xfrm>
          <a:custGeom>
            <a:avLst/>
            <a:gdLst/>
            <a:ahLst/>
            <a:cxnLst/>
            <a:rect l="l" t="t" r="r" b="b"/>
            <a:pathLst>
              <a:path w="10515600" h="1271270">
                <a:moveTo>
                  <a:pt x="10303764" y="0"/>
                </a:moveTo>
                <a:lnTo>
                  <a:pt x="211836" y="0"/>
                </a:lnTo>
                <a:lnTo>
                  <a:pt x="163264" y="5596"/>
                </a:lnTo>
                <a:lnTo>
                  <a:pt x="118676" y="21535"/>
                </a:lnTo>
                <a:lnTo>
                  <a:pt x="79343" y="46546"/>
                </a:lnTo>
                <a:lnTo>
                  <a:pt x="46538" y="79354"/>
                </a:lnTo>
                <a:lnTo>
                  <a:pt x="21531" y="118687"/>
                </a:lnTo>
                <a:lnTo>
                  <a:pt x="5594" y="163272"/>
                </a:lnTo>
                <a:lnTo>
                  <a:pt x="0" y="211835"/>
                </a:lnTo>
                <a:lnTo>
                  <a:pt x="0" y="1059167"/>
                </a:lnTo>
                <a:lnTo>
                  <a:pt x="5594" y="1107743"/>
                </a:lnTo>
                <a:lnTo>
                  <a:pt x="21531" y="1152334"/>
                </a:lnTo>
                <a:lnTo>
                  <a:pt x="46538" y="1191669"/>
                </a:lnTo>
                <a:lnTo>
                  <a:pt x="79343" y="1224476"/>
                </a:lnTo>
                <a:lnTo>
                  <a:pt x="118676" y="1249484"/>
                </a:lnTo>
                <a:lnTo>
                  <a:pt x="163264" y="1265421"/>
                </a:lnTo>
                <a:lnTo>
                  <a:pt x="211836" y="1271015"/>
                </a:lnTo>
                <a:lnTo>
                  <a:pt x="10303764" y="1271015"/>
                </a:lnTo>
                <a:lnTo>
                  <a:pt x="10352327" y="1265421"/>
                </a:lnTo>
                <a:lnTo>
                  <a:pt x="10396912" y="1249484"/>
                </a:lnTo>
                <a:lnTo>
                  <a:pt x="10436245" y="1224476"/>
                </a:lnTo>
                <a:lnTo>
                  <a:pt x="10469053" y="1191669"/>
                </a:lnTo>
                <a:lnTo>
                  <a:pt x="10494064" y="1152334"/>
                </a:lnTo>
                <a:lnTo>
                  <a:pt x="10510003" y="1107743"/>
                </a:lnTo>
                <a:lnTo>
                  <a:pt x="10515600" y="1059167"/>
                </a:lnTo>
                <a:lnTo>
                  <a:pt x="10515600" y="211835"/>
                </a:lnTo>
                <a:lnTo>
                  <a:pt x="10510003" y="163272"/>
                </a:lnTo>
                <a:lnTo>
                  <a:pt x="10494064" y="118687"/>
                </a:lnTo>
                <a:lnTo>
                  <a:pt x="10469053" y="79354"/>
                </a:lnTo>
                <a:lnTo>
                  <a:pt x="10436245" y="46546"/>
                </a:lnTo>
                <a:lnTo>
                  <a:pt x="10396912" y="21535"/>
                </a:lnTo>
                <a:lnTo>
                  <a:pt x="10352327" y="5596"/>
                </a:lnTo>
                <a:lnTo>
                  <a:pt x="10303764" y="0"/>
                </a:lnTo>
                <a:close/>
              </a:path>
            </a:pathLst>
          </a:custGeom>
          <a:solidFill>
            <a:schemeClr val="tx2">
              <a:lumMod val="60000"/>
              <a:lumOff val="40000"/>
            </a:schemeClr>
          </a:solidFill>
        </p:spPr>
        <p:txBody>
          <a:bodyPr wrap="square" lIns="0" tIns="0" rIns="0" bIns="0" rtlCol="0"/>
          <a:lstStyle/>
          <a:p>
            <a:endParaRPr dirty="0"/>
          </a:p>
        </p:txBody>
      </p:sp>
      <p:sp>
        <p:nvSpPr>
          <p:cNvPr id="8" name="object 8"/>
          <p:cNvSpPr/>
          <p:nvPr/>
        </p:nvSpPr>
        <p:spPr>
          <a:xfrm>
            <a:off x="732916" y="3633231"/>
            <a:ext cx="10515600" cy="1271270"/>
          </a:xfrm>
          <a:custGeom>
            <a:avLst/>
            <a:gdLst/>
            <a:ahLst/>
            <a:cxnLst/>
            <a:rect l="l" t="t" r="r" b="b"/>
            <a:pathLst>
              <a:path w="10515600" h="1271270">
                <a:moveTo>
                  <a:pt x="0" y="211835"/>
                </a:moveTo>
                <a:lnTo>
                  <a:pt x="5594" y="163272"/>
                </a:lnTo>
                <a:lnTo>
                  <a:pt x="21531" y="118687"/>
                </a:lnTo>
                <a:lnTo>
                  <a:pt x="46538" y="79354"/>
                </a:lnTo>
                <a:lnTo>
                  <a:pt x="79343" y="46546"/>
                </a:lnTo>
                <a:lnTo>
                  <a:pt x="118676" y="21535"/>
                </a:lnTo>
                <a:lnTo>
                  <a:pt x="163264" y="5596"/>
                </a:lnTo>
                <a:lnTo>
                  <a:pt x="211836" y="0"/>
                </a:lnTo>
                <a:lnTo>
                  <a:pt x="10303764" y="0"/>
                </a:lnTo>
                <a:lnTo>
                  <a:pt x="10352327" y="5596"/>
                </a:lnTo>
                <a:lnTo>
                  <a:pt x="10396912" y="21535"/>
                </a:lnTo>
                <a:lnTo>
                  <a:pt x="10436245" y="46546"/>
                </a:lnTo>
                <a:lnTo>
                  <a:pt x="10469053" y="79354"/>
                </a:lnTo>
                <a:lnTo>
                  <a:pt x="10494064" y="118687"/>
                </a:lnTo>
                <a:lnTo>
                  <a:pt x="10510003" y="163272"/>
                </a:lnTo>
                <a:lnTo>
                  <a:pt x="10515600" y="211835"/>
                </a:lnTo>
                <a:lnTo>
                  <a:pt x="10515600" y="1059167"/>
                </a:lnTo>
                <a:lnTo>
                  <a:pt x="10510003" y="1107743"/>
                </a:lnTo>
                <a:lnTo>
                  <a:pt x="10494064" y="1152334"/>
                </a:lnTo>
                <a:lnTo>
                  <a:pt x="10469053" y="1191669"/>
                </a:lnTo>
                <a:lnTo>
                  <a:pt x="10436245" y="1224476"/>
                </a:lnTo>
                <a:lnTo>
                  <a:pt x="10396912" y="1249484"/>
                </a:lnTo>
                <a:lnTo>
                  <a:pt x="10352327" y="1265421"/>
                </a:lnTo>
                <a:lnTo>
                  <a:pt x="10303764" y="1271015"/>
                </a:lnTo>
                <a:lnTo>
                  <a:pt x="211836" y="1271015"/>
                </a:lnTo>
                <a:lnTo>
                  <a:pt x="163264" y="1265421"/>
                </a:lnTo>
                <a:lnTo>
                  <a:pt x="118676" y="1249484"/>
                </a:lnTo>
                <a:lnTo>
                  <a:pt x="79343" y="1224476"/>
                </a:lnTo>
                <a:lnTo>
                  <a:pt x="46538" y="1191669"/>
                </a:lnTo>
                <a:lnTo>
                  <a:pt x="21531" y="1152334"/>
                </a:lnTo>
                <a:lnTo>
                  <a:pt x="5594" y="1107743"/>
                </a:lnTo>
                <a:lnTo>
                  <a:pt x="0" y="1059167"/>
                </a:lnTo>
                <a:lnTo>
                  <a:pt x="0" y="211835"/>
                </a:lnTo>
                <a:close/>
              </a:path>
            </a:pathLst>
          </a:custGeom>
          <a:ln w="12192">
            <a:solidFill>
              <a:srgbClr val="FFFFFF"/>
            </a:solidFill>
          </a:ln>
        </p:spPr>
        <p:txBody>
          <a:bodyPr wrap="square" lIns="0" tIns="0" rIns="0" bIns="0" rtlCol="0"/>
          <a:lstStyle/>
          <a:p>
            <a:endParaRPr dirty="0"/>
          </a:p>
        </p:txBody>
      </p:sp>
      <p:sp>
        <p:nvSpPr>
          <p:cNvPr id="9" name="object 9"/>
          <p:cNvSpPr txBox="1"/>
          <p:nvPr/>
        </p:nvSpPr>
        <p:spPr>
          <a:xfrm>
            <a:off x="1433321" y="1163777"/>
            <a:ext cx="8935720" cy="3739485"/>
          </a:xfrm>
          <a:prstGeom prst="rect">
            <a:avLst/>
          </a:prstGeom>
        </p:spPr>
        <p:txBody>
          <a:bodyPr vert="horz" wrap="square" lIns="0" tIns="0" rIns="0" bIns="0" rtlCol="0">
            <a:spAutoFit/>
          </a:bodyPr>
          <a:lstStyle/>
          <a:p>
            <a:pPr marL="12700">
              <a:lnSpc>
                <a:spcPct val="100000"/>
              </a:lnSpc>
            </a:pPr>
            <a:r>
              <a:rPr sz="5300" spc="-95" dirty="0">
                <a:solidFill>
                  <a:srgbClr val="FFFFFF"/>
                </a:solidFill>
                <a:latin typeface="Calibri"/>
                <a:cs typeface="Calibri"/>
              </a:rPr>
              <a:t>We </a:t>
            </a:r>
            <a:r>
              <a:rPr sz="5300" spc="-30" dirty="0">
                <a:solidFill>
                  <a:srgbClr val="FFFFFF"/>
                </a:solidFill>
                <a:latin typeface="Calibri"/>
                <a:cs typeface="Calibri"/>
              </a:rPr>
              <a:t>invite </a:t>
            </a:r>
            <a:r>
              <a:rPr sz="5300" spc="-25" dirty="0">
                <a:solidFill>
                  <a:srgbClr val="FFFFFF"/>
                </a:solidFill>
                <a:latin typeface="Calibri"/>
                <a:cs typeface="Calibri"/>
              </a:rPr>
              <a:t>you to </a:t>
            </a:r>
            <a:r>
              <a:rPr sz="5300" spc="-5" dirty="0">
                <a:solidFill>
                  <a:srgbClr val="FFFFFF"/>
                </a:solidFill>
                <a:latin typeface="Calibri"/>
                <a:cs typeface="Calibri"/>
              </a:rPr>
              <a:t>join</a:t>
            </a:r>
            <a:r>
              <a:rPr sz="5300" spc="120" dirty="0">
                <a:solidFill>
                  <a:srgbClr val="FFFFFF"/>
                </a:solidFill>
                <a:latin typeface="Calibri"/>
                <a:cs typeface="Calibri"/>
              </a:rPr>
              <a:t> </a:t>
            </a:r>
            <a:r>
              <a:rPr lang="en-US" sz="5300" spc="120" dirty="0">
                <a:solidFill>
                  <a:srgbClr val="FFFFFF"/>
                </a:solidFill>
                <a:latin typeface="Calibri"/>
                <a:cs typeface="Calibri"/>
              </a:rPr>
              <a:t>with </a:t>
            </a:r>
            <a:r>
              <a:rPr sz="5300" spc="-5" dirty="0">
                <a:solidFill>
                  <a:srgbClr val="FFFFFF"/>
                </a:solidFill>
                <a:latin typeface="Calibri"/>
                <a:cs typeface="Calibri"/>
              </a:rPr>
              <a:t>us!</a:t>
            </a:r>
            <a:endParaRPr sz="5300" dirty="0">
              <a:latin typeface="Calibri"/>
              <a:cs typeface="Calibri"/>
            </a:endParaRPr>
          </a:p>
          <a:p>
            <a:pPr>
              <a:lnSpc>
                <a:spcPct val="100000"/>
              </a:lnSpc>
              <a:spcBef>
                <a:spcPts val="20"/>
              </a:spcBef>
            </a:pPr>
            <a:endParaRPr sz="4200" dirty="0">
              <a:latin typeface="Times New Roman"/>
              <a:cs typeface="Times New Roman"/>
            </a:endParaRPr>
          </a:p>
          <a:p>
            <a:pPr marL="12700">
              <a:lnSpc>
                <a:spcPct val="100000"/>
              </a:lnSpc>
            </a:pPr>
            <a:r>
              <a:rPr sz="5300" spc="-15" dirty="0">
                <a:solidFill>
                  <a:srgbClr val="FFFFFF"/>
                </a:solidFill>
                <a:latin typeface="Calibri"/>
                <a:cs typeface="Calibri"/>
              </a:rPr>
              <a:t>Contact: </a:t>
            </a:r>
            <a:r>
              <a:rPr lang="en-US" sz="5300" dirty="0">
                <a:solidFill>
                  <a:srgbClr val="FFFFFF"/>
                </a:solidFill>
                <a:latin typeface="Calibri"/>
                <a:cs typeface="Calibri"/>
              </a:rPr>
              <a:t>info@delcbac.org</a:t>
            </a:r>
            <a:endParaRPr sz="5300" dirty="0">
              <a:latin typeface="Calibri"/>
              <a:cs typeface="Calibri"/>
            </a:endParaRPr>
          </a:p>
          <a:p>
            <a:pPr>
              <a:lnSpc>
                <a:spcPct val="100000"/>
              </a:lnSpc>
              <a:spcBef>
                <a:spcPts val="20"/>
              </a:spcBef>
            </a:pPr>
            <a:endParaRPr sz="4200" dirty="0">
              <a:latin typeface="Times New Roman"/>
              <a:cs typeface="Times New Roman"/>
            </a:endParaRPr>
          </a:p>
          <a:p>
            <a:pPr marL="12700">
              <a:lnSpc>
                <a:spcPct val="100000"/>
              </a:lnSpc>
            </a:pPr>
            <a:r>
              <a:rPr lang="en-US" sz="5300" spc="-5" dirty="0">
                <a:solidFill>
                  <a:srgbClr val="FFFFFF"/>
                </a:solidFill>
                <a:latin typeface="Calibri"/>
                <a:cs typeface="Calibri"/>
              </a:rPr>
              <a:t>Website: delcbac.org</a:t>
            </a:r>
            <a:endParaRPr sz="53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10</a:t>
            </a:fld>
            <a:endParaRPr dirty="0"/>
          </a:p>
        </p:txBody>
      </p:sp>
      <p:sp>
        <p:nvSpPr>
          <p:cNvPr id="11" name="Footer Placeholder 10"/>
          <p:cNvSpPr>
            <a:spLocks noGrp="1"/>
          </p:cNvSpPr>
          <p:nvPr>
            <p:ph type="ftr" sz="quarter" idx="5"/>
          </p:nvPr>
        </p:nvSpPr>
        <p:spPr/>
        <p:txBody>
          <a:bodyPr/>
          <a:lstStyle/>
          <a:p>
            <a:r>
              <a:rPr lang="en-US" dirty="0"/>
              <a:t>www.delcbac.org</a:t>
            </a:r>
          </a:p>
        </p:txBody>
      </p:sp>
      <p:sp>
        <p:nvSpPr>
          <p:cNvPr id="14" name="object 7"/>
          <p:cNvSpPr/>
          <p:nvPr/>
        </p:nvSpPr>
        <p:spPr>
          <a:xfrm>
            <a:off x="720021" y="5449570"/>
            <a:ext cx="10515600" cy="1271270"/>
          </a:xfrm>
          <a:custGeom>
            <a:avLst/>
            <a:gdLst/>
            <a:ahLst/>
            <a:cxnLst/>
            <a:rect l="l" t="t" r="r" b="b"/>
            <a:pathLst>
              <a:path w="10515600" h="1271270">
                <a:moveTo>
                  <a:pt x="10303764" y="0"/>
                </a:moveTo>
                <a:lnTo>
                  <a:pt x="211836" y="0"/>
                </a:lnTo>
                <a:lnTo>
                  <a:pt x="163264" y="5596"/>
                </a:lnTo>
                <a:lnTo>
                  <a:pt x="118676" y="21535"/>
                </a:lnTo>
                <a:lnTo>
                  <a:pt x="79343" y="46546"/>
                </a:lnTo>
                <a:lnTo>
                  <a:pt x="46538" y="79354"/>
                </a:lnTo>
                <a:lnTo>
                  <a:pt x="21531" y="118687"/>
                </a:lnTo>
                <a:lnTo>
                  <a:pt x="5594" y="163272"/>
                </a:lnTo>
                <a:lnTo>
                  <a:pt x="0" y="211835"/>
                </a:lnTo>
                <a:lnTo>
                  <a:pt x="0" y="1059167"/>
                </a:lnTo>
                <a:lnTo>
                  <a:pt x="5594" y="1107743"/>
                </a:lnTo>
                <a:lnTo>
                  <a:pt x="21531" y="1152334"/>
                </a:lnTo>
                <a:lnTo>
                  <a:pt x="46538" y="1191669"/>
                </a:lnTo>
                <a:lnTo>
                  <a:pt x="79343" y="1224476"/>
                </a:lnTo>
                <a:lnTo>
                  <a:pt x="118676" y="1249484"/>
                </a:lnTo>
                <a:lnTo>
                  <a:pt x="163264" y="1265421"/>
                </a:lnTo>
                <a:lnTo>
                  <a:pt x="211836" y="1271015"/>
                </a:lnTo>
                <a:lnTo>
                  <a:pt x="10303764" y="1271015"/>
                </a:lnTo>
                <a:lnTo>
                  <a:pt x="10352327" y="1265421"/>
                </a:lnTo>
                <a:lnTo>
                  <a:pt x="10396912" y="1249484"/>
                </a:lnTo>
                <a:lnTo>
                  <a:pt x="10436245" y="1224476"/>
                </a:lnTo>
                <a:lnTo>
                  <a:pt x="10469053" y="1191669"/>
                </a:lnTo>
                <a:lnTo>
                  <a:pt x="10494064" y="1152334"/>
                </a:lnTo>
                <a:lnTo>
                  <a:pt x="10510003" y="1107743"/>
                </a:lnTo>
                <a:lnTo>
                  <a:pt x="10515600" y="1059167"/>
                </a:lnTo>
                <a:lnTo>
                  <a:pt x="10515600" y="211835"/>
                </a:lnTo>
                <a:lnTo>
                  <a:pt x="10510003" y="163272"/>
                </a:lnTo>
                <a:lnTo>
                  <a:pt x="10494064" y="118687"/>
                </a:lnTo>
                <a:lnTo>
                  <a:pt x="10469053" y="79354"/>
                </a:lnTo>
                <a:lnTo>
                  <a:pt x="10436245" y="46546"/>
                </a:lnTo>
                <a:lnTo>
                  <a:pt x="10396912" y="21535"/>
                </a:lnTo>
                <a:lnTo>
                  <a:pt x="10352327" y="5596"/>
                </a:lnTo>
                <a:lnTo>
                  <a:pt x="10303764" y="0"/>
                </a:lnTo>
                <a:close/>
              </a:path>
            </a:pathLst>
          </a:custGeom>
          <a:solidFill>
            <a:schemeClr val="tx2">
              <a:lumMod val="60000"/>
              <a:lumOff val="40000"/>
            </a:schemeClr>
          </a:solidFill>
        </p:spPr>
        <p:txBody>
          <a:bodyPr wrap="square" lIns="0" tIns="0" rIns="0" bIns="0" rtlCol="0"/>
          <a:lstStyle/>
          <a:p>
            <a:endParaRPr dirty="0"/>
          </a:p>
        </p:txBody>
      </p:sp>
      <p:sp>
        <p:nvSpPr>
          <p:cNvPr id="15" name="TextBox 14"/>
          <p:cNvSpPr txBox="1"/>
          <p:nvPr/>
        </p:nvSpPr>
        <p:spPr>
          <a:xfrm>
            <a:off x="3962400" y="5623540"/>
            <a:ext cx="4407524" cy="923330"/>
          </a:xfrm>
          <a:prstGeom prst="rect">
            <a:avLst/>
          </a:prstGeom>
          <a:noFill/>
        </p:spPr>
        <p:txBody>
          <a:bodyPr wrap="square" rtlCol="0">
            <a:spAutoFit/>
          </a:bodyPr>
          <a:lstStyle/>
          <a:p>
            <a:r>
              <a:rPr lang="en-US" sz="5400" spc="-5" dirty="0" smtClean="0">
                <a:solidFill>
                  <a:srgbClr val="FFFFFF"/>
                </a:solidFill>
                <a:cs typeface="Calibri"/>
              </a:rPr>
              <a:t>THANK YOU</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415" cy="6858000"/>
          </a:xfrm>
          <a:custGeom>
            <a:avLst/>
            <a:gdLst/>
            <a:ahLst/>
            <a:cxnLst/>
            <a:rect l="l" t="t" r="r" b="b"/>
            <a:pathLst>
              <a:path w="18415" h="6858000">
                <a:moveTo>
                  <a:pt x="0" y="6858000"/>
                </a:moveTo>
                <a:lnTo>
                  <a:pt x="18288" y="6858000"/>
                </a:lnTo>
                <a:lnTo>
                  <a:pt x="18288" y="0"/>
                </a:lnTo>
                <a:lnTo>
                  <a:pt x="0" y="0"/>
                </a:lnTo>
                <a:lnTo>
                  <a:pt x="0" y="6858000"/>
                </a:lnTo>
                <a:close/>
              </a:path>
            </a:pathLst>
          </a:custGeom>
          <a:solidFill>
            <a:srgbClr val="1F4E79"/>
          </a:solidFill>
        </p:spPr>
        <p:txBody>
          <a:bodyPr wrap="square" lIns="0" tIns="0" rIns="0" bIns="0" rtlCol="0"/>
          <a:lstStyle/>
          <a:p>
            <a:endParaRPr dirty="0"/>
          </a:p>
        </p:txBody>
      </p:sp>
      <p:sp>
        <p:nvSpPr>
          <p:cNvPr id="4" name="object 4"/>
          <p:cNvSpPr/>
          <p:nvPr/>
        </p:nvSpPr>
        <p:spPr>
          <a:xfrm>
            <a:off x="-1" y="0"/>
            <a:ext cx="4221479" cy="6858000"/>
          </a:xfrm>
          <a:custGeom>
            <a:avLst/>
            <a:gdLst/>
            <a:ahLst/>
            <a:cxnLst/>
            <a:rect l="l" t="t" r="r" b="b"/>
            <a:pathLst>
              <a:path w="1438910" h="6858000">
                <a:moveTo>
                  <a:pt x="0" y="6858000"/>
                </a:moveTo>
                <a:lnTo>
                  <a:pt x="1438656" y="6858000"/>
                </a:lnTo>
                <a:lnTo>
                  <a:pt x="1438656" y="0"/>
                </a:lnTo>
                <a:lnTo>
                  <a:pt x="0" y="0"/>
                </a:lnTo>
                <a:lnTo>
                  <a:pt x="0" y="6858000"/>
                </a:lnTo>
                <a:close/>
              </a:path>
            </a:pathLst>
          </a:custGeom>
          <a:solidFill>
            <a:srgbClr val="5B9BD4">
              <a:alpha val="70195"/>
            </a:srgbClr>
          </a:solidFill>
        </p:spPr>
        <p:txBody>
          <a:bodyPr wrap="square" lIns="0" tIns="0" rIns="0" bIns="0" rtlCol="0"/>
          <a:lstStyle/>
          <a:p>
            <a:pPr marL="12700">
              <a:tabLst>
                <a:tab pos="241300" algn="l"/>
              </a:tabLst>
            </a:pPr>
            <a:r>
              <a:rPr lang="en-US" sz="2400" u="sng" spc="-5" dirty="0">
                <a:cs typeface="Calibri"/>
              </a:rPr>
              <a:t>         Member Organizations:</a:t>
            </a:r>
          </a:p>
          <a:p>
            <a:pPr marL="12700">
              <a:tabLst>
                <a:tab pos="241300" algn="l"/>
              </a:tabLst>
            </a:pPr>
            <a:endParaRPr lang="en-US" sz="1200" u="sng" dirty="0">
              <a:cs typeface="Calibri"/>
            </a:endParaRPr>
          </a:p>
          <a:p>
            <a:pPr marL="698500" lvl="1" indent="-228600">
              <a:lnSpc>
                <a:spcPct val="100000"/>
              </a:lnSpc>
              <a:spcBef>
                <a:spcPts val="215"/>
              </a:spcBef>
              <a:buFont typeface="Arial"/>
              <a:buChar char="•"/>
              <a:tabLst>
                <a:tab pos="698500" algn="l"/>
              </a:tabLst>
            </a:pPr>
            <a:r>
              <a:rPr lang="en-US" sz="2400" spc="-5" dirty="0">
                <a:cs typeface="Calibri"/>
              </a:rPr>
              <a:t>Banking Desert Initiative</a:t>
            </a:r>
          </a:p>
          <a:p>
            <a:pPr marL="698500" lvl="1" indent="-228600">
              <a:lnSpc>
                <a:spcPct val="100000"/>
              </a:lnSpc>
              <a:spcBef>
                <a:spcPts val="215"/>
              </a:spcBef>
              <a:buFont typeface="Arial"/>
              <a:buChar char="•"/>
              <a:tabLst>
                <a:tab pos="698500" algn="l"/>
              </a:tabLst>
            </a:pPr>
            <a:r>
              <a:rPr lang="en-US" sz="2400" spc="-5" dirty="0">
                <a:cs typeface="Calibri"/>
              </a:rPr>
              <a:t>Collins Park Civic Association</a:t>
            </a:r>
          </a:p>
          <a:p>
            <a:pPr marL="698500" lvl="1" indent="-228600">
              <a:lnSpc>
                <a:spcPct val="100000"/>
              </a:lnSpc>
              <a:spcBef>
                <a:spcPts val="215"/>
              </a:spcBef>
              <a:buFont typeface="Arial"/>
              <a:buChar char="•"/>
              <a:tabLst>
                <a:tab pos="698500" algn="l"/>
              </a:tabLst>
            </a:pPr>
            <a:r>
              <a:rPr lang="en-US" sz="2400" spc="-5" dirty="0">
                <a:cs typeface="Calibri"/>
              </a:rPr>
              <a:t>Delaware Africa Coalition</a:t>
            </a:r>
          </a:p>
          <a:p>
            <a:pPr marL="698500" lvl="1" indent="-228600">
              <a:lnSpc>
                <a:spcPct val="100000"/>
              </a:lnSpc>
              <a:spcBef>
                <a:spcPts val="215"/>
              </a:spcBef>
              <a:buFont typeface="Arial"/>
              <a:buChar char="•"/>
              <a:tabLst>
                <a:tab pos="698500" algn="l"/>
              </a:tabLst>
            </a:pPr>
            <a:r>
              <a:rPr lang="en-US" sz="2400" spc="-5" dirty="0">
                <a:cs typeface="Calibri"/>
              </a:rPr>
              <a:t>Edgemoor</a:t>
            </a:r>
            <a:r>
              <a:rPr lang="en-US" sz="2400" spc="-5" dirty="0">
                <a:cs typeface="Calibri"/>
              </a:rPr>
              <a:t> Revitalization Cooperative, Inc.</a:t>
            </a:r>
            <a:endParaRPr lang="en-US" sz="2400" dirty="0">
              <a:cs typeface="Calibri"/>
            </a:endParaRPr>
          </a:p>
          <a:p>
            <a:pPr marL="698500" lvl="1" indent="-228600">
              <a:lnSpc>
                <a:spcPct val="100000"/>
              </a:lnSpc>
              <a:spcBef>
                <a:spcPts val="200"/>
              </a:spcBef>
              <a:buFont typeface="Arial"/>
              <a:buChar char="•"/>
              <a:tabLst>
                <a:tab pos="698500" algn="l"/>
              </a:tabLst>
            </a:pPr>
            <a:r>
              <a:rPr lang="en-US" sz="2400" spc="-10" dirty="0">
                <a:cs typeface="Calibri"/>
              </a:rPr>
              <a:t>New Castle Prevention Coalition</a:t>
            </a:r>
            <a:endParaRPr lang="en-US" sz="2400" dirty="0">
              <a:cs typeface="Calibri"/>
            </a:endParaRPr>
          </a:p>
          <a:p>
            <a:pPr marL="698500" lvl="1" indent="-228600">
              <a:lnSpc>
                <a:spcPct val="100000"/>
              </a:lnSpc>
              <a:spcBef>
                <a:spcPts val="200"/>
              </a:spcBef>
              <a:buFont typeface="Arial"/>
              <a:buChar char="•"/>
              <a:tabLst>
                <a:tab pos="698500" algn="l"/>
              </a:tabLst>
            </a:pPr>
            <a:r>
              <a:rPr lang="en-US" sz="2400" spc="-30" dirty="0">
                <a:cs typeface="Calibri"/>
              </a:rPr>
              <a:t>Southbridge Civic Association</a:t>
            </a:r>
          </a:p>
          <a:p>
            <a:pPr marL="698500" lvl="1" indent="-228600">
              <a:lnSpc>
                <a:spcPct val="100000"/>
              </a:lnSpc>
              <a:spcBef>
                <a:spcPts val="200"/>
              </a:spcBef>
              <a:buFont typeface="Arial"/>
              <a:buChar char="•"/>
              <a:tabLst>
                <a:tab pos="698500" algn="l"/>
              </a:tabLst>
            </a:pPr>
            <a:r>
              <a:rPr lang="en-US" sz="2400" spc="-30" dirty="0">
                <a:cs typeface="Calibri"/>
              </a:rPr>
              <a:t>Rosehill Garden Civic Association</a:t>
            </a:r>
          </a:p>
          <a:p>
            <a:pPr marL="698500" lvl="1" indent="-228600">
              <a:lnSpc>
                <a:spcPct val="100000"/>
              </a:lnSpc>
              <a:spcBef>
                <a:spcPts val="200"/>
              </a:spcBef>
              <a:buFont typeface="Arial"/>
              <a:buChar char="•"/>
              <a:tabLst>
                <a:tab pos="698500" algn="l"/>
              </a:tabLst>
            </a:pPr>
            <a:r>
              <a:rPr lang="en-US" sz="2400" spc="-30" dirty="0">
                <a:cs typeface="Calibri"/>
              </a:rPr>
              <a:t>Sierra Club, Delaware Chapter</a:t>
            </a:r>
          </a:p>
          <a:p>
            <a:pPr marL="698500" lvl="1" indent="-228600">
              <a:lnSpc>
                <a:spcPct val="100000"/>
              </a:lnSpc>
              <a:spcBef>
                <a:spcPts val="200"/>
              </a:spcBef>
              <a:buFont typeface="Arial"/>
              <a:buChar char="•"/>
              <a:tabLst>
                <a:tab pos="698500" algn="l"/>
              </a:tabLst>
            </a:pPr>
            <a:r>
              <a:rPr lang="en-US" sz="2400" spc="-30" dirty="0">
                <a:cs typeface="Calibri"/>
              </a:rPr>
              <a:t>Network Delaware</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a:t>
            </a:fld>
            <a:endParaRPr dirty="0"/>
          </a:p>
        </p:txBody>
      </p:sp>
      <p:sp>
        <p:nvSpPr>
          <p:cNvPr id="6" name="object 6"/>
          <p:cNvSpPr txBox="1">
            <a:spLocks noGrp="1"/>
          </p:cNvSpPr>
          <p:nvPr>
            <p:ph type="title"/>
          </p:nvPr>
        </p:nvSpPr>
        <p:spPr>
          <a:xfrm>
            <a:off x="4572761" y="493140"/>
            <a:ext cx="6062345" cy="584200"/>
          </a:xfrm>
          <a:prstGeom prst="rect">
            <a:avLst/>
          </a:prstGeom>
        </p:spPr>
        <p:txBody>
          <a:bodyPr vert="horz" wrap="square" lIns="0" tIns="0" rIns="0" bIns="0" rtlCol="0">
            <a:spAutoFit/>
          </a:bodyPr>
          <a:lstStyle/>
          <a:p>
            <a:pPr marL="12700">
              <a:lnSpc>
                <a:spcPct val="100000"/>
              </a:lnSpc>
            </a:pPr>
            <a:r>
              <a:rPr sz="3600" b="0" spc="-5" dirty="0">
                <a:latin typeface="Calibri"/>
                <a:cs typeface="Calibri"/>
              </a:rPr>
              <a:t>The </a:t>
            </a:r>
            <a:r>
              <a:rPr sz="3600" b="0" spc="-20" dirty="0">
                <a:latin typeface="Calibri"/>
                <a:cs typeface="Calibri"/>
              </a:rPr>
              <a:t>Delaware </a:t>
            </a:r>
            <a:r>
              <a:rPr sz="3600" b="0" spc="-15" dirty="0">
                <a:latin typeface="Calibri"/>
                <a:cs typeface="Calibri"/>
              </a:rPr>
              <a:t>CBA </a:t>
            </a:r>
            <a:r>
              <a:rPr sz="3600" b="0" spc="-5" dirty="0">
                <a:latin typeface="Calibri"/>
                <a:cs typeface="Calibri"/>
              </a:rPr>
              <a:t>Coalition,</a:t>
            </a:r>
            <a:r>
              <a:rPr sz="3600" b="0" spc="-25" dirty="0">
                <a:latin typeface="Calibri"/>
                <a:cs typeface="Calibri"/>
              </a:rPr>
              <a:t> </a:t>
            </a:r>
            <a:r>
              <a:rPr sz="3600" b="0" dirty="0">
                <a:latin typeface="Calibri"/>
                <a:cs typeface="Calibri"/>
              </a:rPr>
              <a:t>Inc.</a:t>
            </a:r>
            <a:endParaRPr sz="3600" dirty="0">
              <a:latin typeface="Calibri"/>
              <a:cs typeface="Calibri"/>
            </a:endParaRPr>
          </a:p>
        </p:txBody>
      </p:sp>
      <p:sp>
        <p:nvSpPr>
          <p:cNvPr id="7" name="object 7"/>
          <p:cNvSpPr txBox="1"/>
          <p:nvPr/>
        </p:nvSpPr>
        <p:spPr>
          <a:xfrm>
            <a:off x="4572761" y="712030"/>
            <a:ext cx="6842886" cy="4606389"/>
          </a:xfrm>
          <a:prstGeom prst="rect">
            <a:avLst/>
          </a:prstGeom>
        </p:spPr>
        <p:txBody>
          <a:bodyPr vert="horz" wrap="square" lIns="0" tIns="0" rIns="0" bIns="0" rtlCol="0">
            <a:spAutoFit/>
          </a:bodyPr>
          <a:lstStyle/>
          <a:p>
            <a:pPr marL="12700">
              <a:tabLst>
                <a:tab pos="241300" algn="l"/>
              </a:tabLst>
            </a:pPr>
            <a:r>
              <a:rPr lang="en-US" sz="2000" dirty="0">
                <a:latin typeface="Calibri" panose="020F0502020204030204" pitchFamily="34" charset="0"/>
                <a:cs typeface="Calibri" panose="020F0502020204030204" pitchFamily="34" charset="0"/>
              </a:rPr>
              <a:t>The Delaware Community Benefits Agreement Coalition, Inc. (DCBAC), formed January 2017,  is comprised of a diverse cross-section of the Delaware community. Members and allies include local residents, civil rights organizations, labor organizations, community-based organizations, faith-based organizations, small businesses, civic associations, and environmental groups, among others.</a:t>
            </a:r>
          </a:p>
          <a:p>
            <a:pPr marL="12700">
              <a:tabLst>
                <a:tab pos="241300" algn="l"/>
              </a:tabLst>
            </a:pPr>
            <a:endParaRPr lang="en-US" dirty="0">
              <a:latin typeface="Calibri" panose="020F0502020204030204" pitchFamily="34" charset="0"/>
              <a:cs typeface="Calibri" panose="020F0502020204030204" pitchFamily="34" charset="0"/>
            </a:endParaRPr>
          </a:p>
          <a:p>
            <a:pPr marL="12700">
              <a:tabLst>
                <a:tab pos="241300" algn="l"/>
              </a:tabLst>
            </a:pPr>
            <a:r>
              <a:rPr sz="2400" dirty="0">
                <a:solidFill>
                  <a:srgbClr val="FFFFFF"/>
                </a:solidFill>
                <a:latin typeface="Calibri" panose="020F0502020204030204" pitchFamily="34" charset="0"/>
                <a:cs typeface="Calibri" panose="020F0502020204030204" pitchFamily="34" charset="0"/>
              </a:rPr>
              <a:t>2017</a:t>
            </a:r>
            <a:endParaRPr sz="2400" dirty="0">
              <a:latin typeface="Calibri" panose="020F0502020204030204" pitchFamily="34" charset="0"/>
              <a:cs typeface="Calibri" panose="020F0502020204030204" pitchFamily="34" charset="0"/>
            </a:endParaRPr>
          </a:p>
          <a:p>
            <a:pPr marL="12700">
              <a:lnSpc>
                <a:spcPct val="100000"/>
              </a:lnSpc>
              <a:spcBef>
                <a:spcPts val="780"/>
              </a:spcBef>
              <a:tabLst>
                <a:tab pos="241300" algn="l"/>
              </a:tabLst>
            </a:pPr>
            <a:r>
              <a:rPr lang="en-US" sz="2400" spc="-5" dirty="0">
                <a:latin typeface="+mj-lt"/>
                <a:cs typeface="Calibri"/>
              </a:rPr>
              <a:t> </a:t>
            </a:r>
            <a:r>
              <a:rPr lang="en-US" sz="2000" u="sng" spc="-5" dirty="0">
                <a:latin typeface="+mj-lt"/>
                <a:cs typeface="Calibri"/>
              </a:rPr>
              <a:t>DCBAC Officers</a:t>
            </a:r>
            <a:endParaRPr sz="2000" u="sng" dirty="0">
              <a:latin typeface="+mj-lt"/>
              <a:cs typeface="Calibri"/>
            </a:endParaRPr>
          </a:p>
          <a:p>
            <a:pPr marL="698500" lvl="1" indent="-228600">
              <a:lnSpc>
                <a:spcPct val="100000"/>
              </a:lnSpc>
              <a:spcBef>
                <a:spcPts val="215"/>
              </a:spcBef>
              <a:buFont typeface="Arial"/>
              <a:buChar char="•"/>
              <a:tabLst>
                <a:tab pos="698500" algn="l"/>
              </a:tabLst>
            </a:pPr>
            <a:r>
              <a:rPr lang="en-US" sz="2000" spc="-5" dirty="0">
                <a:latin typeface="+mj-lt"/>
                <a:cs typeface="Calibri"/>
              </a:rPr>
              <a:t>Chairperson</a:t>
            </a:r>
            <a:r>
              <a:rPr lang="en-US" sz="2000" dirty="0">
                <a:latin typeface="+mj-lt"/>
                <a:cs typeface="Calibri"/>
              </a:rPr>
              <a:t>–</a:t>
            </a:r>
            <a:r>
              <a:rPr lang="en-US" sz="2000" spc="-5" dirty="0">
                <a:latin typeface="+mj-lt"/>
                <a:cs typeface="Calibri"/>
              </a:rPr>
              <a:t>Jeffrey Richardson</a:t>
            </a:r>
          </a:p>
          <a:p>
            <a:pPr marL="698500" lvl="1" indent="-228600">
              <a:lnSpc>
                <a:spcPct val="100000"/>
              </a:lnSpc>
              <a:spcBef>
                <a:spcPts val="215"/>
              </a:spcBef>
              <a:buFont typeface="Arial"/>
              <a:buChar char="•"/>
              <a:tabLst>
                <a:tab pos="698500" algn="l"/>
              </a:tabLst>
            </a:pPr>
            <a:r>
              <a:rPr lang="en-US" sz="2000" spc="-5" dirty="0">
                <a:latin typeface="+mj-lt"/>
                <a:cs typeface="Calibri"/>
              </a:rPr>
              <a:t>Vice Chair</a:t>
            </a:r>
            <a:r>
              <a:rPr sz="2000" dirty="0">
                <a:latin typeface="+mj-lt"/>
                <a:cs typeface="Calibri"/>
              </a:rPr>
              <a:t>–</a:t>
            </a:r>
            <a:r>
              <a:rPr lang="en-US" sz="2000" spc="-15" dirty="0">
                <a:latin typeface="+mj-lt"/>
                <a:cs typeface="Calibri"/>
              </a:rPr>
              <a:t>Marie Reed</a:t>
            </a:r>
            <a:endParaRPr sz="2000" dirty="0">
              <a:latin typeface="+mj-lt"/>
              <a:cs typeface="Calibri"/>
            </a:endParaRPr>
          </a:p>
          <a:p>
            <a:pPr marL="698500" lvl="1" indent="-228600">
              <a:lnSpc>
                <a:spcPct val="100000"/>
              </a:lnSpc>
              <a:spcBef>
                <a:spcPts val="200"/>
              </a:spcBef>
              <a:buFont typeface="Arial"/>
              <a:buChar char="•"/>
              <a:tabLst>
                <a:tab pos="698500" algn="l"/>
              </a:tabLst>
            </a:pPr>
            <a:r>
              <a:rPr sz="2000" spc="-10" dirty="0">
                <a:latin typeface="+mj-lt"/>
                <a:cs typeface="Calibri"/>
              </a:rPr>
              <a:t>Secretary </a:t>
            </a:r>
            <a:r>
              <a:rPr sz="2000" dirty="0">
                <a:latin typeface="+mj-lt"/>
                <a:cs typeface="Calibri"/>
              </a:rPr>
              <a:t>– </a:t>
            </a:r>
            <a:r>
              <a:rPr lang="en-US" sz="2000" dirty="0">
                <a:latin typeface="+mj-lt"/>
              </a:rPr>
              <a:t>Mujahid Nyahuma; Assistant, Carlos Dipres</a:t>
            </a:r>
            <a:endParaRPr sz="2000" dirty="0">
              <a:latin typeface="+mj-lt"/>
              <a:cs typeface="Calibri"/>
            </a:endParaRPr>
          </a:p>
          <a:p>
            <a:pPr marL="698500" lvl="1" indent="-228600">
              <a:spcBef>
                <a:spcPts val="210"/>
              </a:spcBef>
              <a:buFont typeface="Arial"/>
              <a:buChar char="•"/>
              <a:tabLst>
                <a:tab pos="698500" algn="l"/>
              </a:tabLst>
            </a:pPr>
            <a:r>
              <a:rPr lang="en-US" sz="2000" spc="-30" dirty="0">
                <a:latin typeface="+mj-lt"/>
                <a:cs typeface="Calibri"/>
              </a:rPr>
              <a:t>Treasurer</a:t>
            </a:r>
            <a:r>
              <a:rPr lang="en-US" sz="2000" dirty="0">
                <a:latin typeface="+mj-lt"/>
                <a:cs typeface="Calibri"/>
              </a:rPr>
              <a:t>– </a:t>
            </a:r>
            <a:r>
              <a:rPr lang="en-US" sz="2000" dirty="0">
                <a:latin typeface="+mj-lt"/>
              </a:rPr>
              <a:t>Jeanette Swain;  Assistant, Sandra Smithers</a:t>
            </a:r>
          </a:p>
        </p:txBody>
      </p:sp>
      <p:sp>
        <p:nvSpPr>
          <p:cNvPr id="9" name="Footer Placeholder 8"/>
          <p:cNvSpPr>
            <a:spLocks noGrp="1"/>
          </p:cNvSpPr>
          <p:nvPr>
            <p:ph type="ftr" sz="quarter" idx="5"/>
          </p:nvPr>
        </p:nvSpPr>
        <p:spPr/>
        <p:txBody>
          <a:bodyPr/>
          <a:lstStyle/>
          <a:p>
            <a:r>
              <a:rPr lang="en-US" dirty="0"/>
              <a:t>www.delcbac.org</a:t>
            </a:r>
          </a:p>
        </p:txBody>
      </p:sp>
      <p:sp>
        <p:nvSpPr>
          <p:cNvPr id="10" name="object 4">
            <a:extLst>
              <a:ext uri="{FF2B5EF4-FFF2-40B4-BE49-F238E27FC236}">
                <a16:creationId xmlns:a16="http://schemas.microsoft.com/office/drawing/2014/main" id="{4DFC102F-26D3-384D-88C4-3EEEE8B6447A}"/>
              </a:ext>
            </a:extLst>
          </p:cNvPr>
          <p:cNvSpPr/>
          <p:nvPr/>
        </p:nvSpPr>
        <p:spPr>
          <a:xfrm>
            <a:off x="0" y="15240"/>
            <a:ext cx="45719" cy="6858000"/>
          </a:xfrm>
          <a:custGeom>
            <a:avLst/>
            <a:gdLst/>
            <a:ahLst/>
            <a:cxnLst/>
            <a:rect l="l" t="t" r="r" b="b"/>
            <a:pathLst>
              <a:path w="1438910" h="6858000">
                <a:moveTo>
                  <a:pt x="0" y="6858000"/>
                </a:moveTo>
                <a:lnTo>
                  <a:pt x="1438656" y="6858000"/>
                </a:lnTo>
                <a:lnTo>
                  <a:pt x="1438656" y="0"/>
                </a:lnTo>
                <a:lnTo>
                  <a:pt x="0" y="0"/>
                </a:lnTo>
                <a:lnTo>
                  <a:pt x="0" y="6858000"/>
                </a:lnTo>
                <a:close/>
              </a:path>
            </a:pathLst>
          </a:custGeom>
          <a:solidFill>
            <a:srgbClr val="5B9BD4">
              <a:alpha val="70195"/>
            </a:srgbClr>
          </a:solidFill>
        </p:spPr>
        <p:txBody>
          <a:bodyPr wrap="square" lIns="0" tIns="0" rIns="0" bIns="0" rtlCol="0"/>
          <a:lstStyle/>
          <a:p>
            <a:endParaRPr dirty="0"/>
          </a:p>
        </p:txBody>
      </p:sp>
      <p:sp>
        <p:nvSpPr>
          <p:cNvPr id="13" name="TextBox 12">
            <a:extLst>
              <a:ext uri="{FF2B5EF4-FFF2-40B4-BE49-F238E27FC236}">
                <a16:creationId xmlns:a16="http://schemas.microsoft.com/office/drawing/2014/main" id="{4A636B76-C777-2E4C-9D61-47369DBD3CFC}"/>
              </a:ext>
            </a:extLst>
          </p:cNvPr>
          <p:cNvSpPr txBox="1"/>
          <p:nvPr/>
        </p:nvSpPr>
        <p:spPr>
          <a:xfrm>
            <a:off x="5410200" y="137160"/>
            <a:ext cx="4572000" cy="584775"/>
          </a:xfrm>
          <a:prstGeom prst="rect">
            <a:avLst/>
          </a:prstGeom>
          <a:noFill/>
        </p:spPr>
        <p:txBody>
          <a:bodyPr wrap="square" rtlCol="0">
            <a:spAutoFit/>
          </a:bodyPr>
          <a:lstStyle/>
          <a:p>
            <a:pPr algn="ctr"/>
            <a:r>
              <a:rPr lang="en-US" sz="3200" dirty="0"/>
              <a:t>Who We 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2667000" y="240726"/>
            <a:ext cx="5445125" cy="492443"/>
          </a:xfrm>
          <a:prstGeom prst="rect">
            <a:avLst/>
          </a:prstGeom>
        </p:spPr>
        <p:txBody>
          <a:bodyPr vert="horz" wrap="square" lIns="0" tIns="0" rIns="0" bIns="0" rtlCol="0">
            <a:spAutoFit/>
          </a:bodyPr>
          <a:lstStyle/>
          <a:p>
            <a:pPr marL="12700" algn="ctr">
              <a:lnSpc>
                <a:spcPct val="100000"/>
              </a:lnSpc>
            </a:pPr>
            <a:r>
              <a:rPr lang="en-US" sz="3200" b="0" spc="-130" dirty="0" smtClean="0">
                <a:latin typeface="Calibri Light"/>
                <a:cs typeface="Calibri Light"/>
              </a:rPr>
              <a:t>     WHAT </a:t>
            </a:r>
            <a:r>
              <a:rPr lang="en-US" sz="3200" spc="-5" dirty="0" smtClean="0">
                <a:latin typeface="Calibri Light"/>
                <a:cs typeface="Calibri Light"/>
              </a:rPr>
              <a:t>WE </a:t>
            </a:r>
            <a:r>
              <a:rPr lang="en-US" sz="3200" spc="-5" dirty="0">
                <a:latin typeface="Calibri Light"/>
                <a:cs typeface="Calibri Light"/>
              </a:rPr>
              <a:t>DO?</a:t>
            </a:r>
            <a:endParaRPr sz="3200" dirty="0">
              <a:latin typeface="Calibri Light"/>
              <a:cs typeface="Calibri Light"/>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3</a:t>
            </a:fld>
            <a:endParaRPr dirty="0"/>
          </a:p>
        </p:txBody>
      </p:sp>
      <p:sp>
        <p:nvSpPr>
          <p:cNvPr id="7" name="object 7"/>
          <p:cNvSpPr txBox="1"/>
          <p:nvPr/>
        </p:nvSpPr>
        <p:spPr>
          <a:xfrm>
            <a:off x="508812" y="2286000"/>
            <a:ext cx="11530330" cy="4985980"/>
          </a:xfrm>
          <a:prstGeom prst="rect">
            <a:avLst/>
          </a:prstGeom>
        </p:spPr>
        <p:txBody>
          <a:bodyPr vert="horz" wrap="square" lIns="0" tIns="0" rIns="0" bIns="0" rtlCol="0">
            <a:spAutoFit/>
          </a:bodyPr>
          <a:lstStyle/>
          <a:p>
            <a:pPr marL="12700" marR="5080">
              <a:lnSpc>
                <a:spcPct val="90000"/>
              </a:lnSpc>
              <a:tabLst>
                <a:tab pos="2492375" algn="l"/>
              </a:tabLst>
            </a:pPr>
            <a:r>
              <a:rPr lang="en-US" sz="2400" spc="-5" dirty="0" smtClean="0">
                <a:latin typeface="Calibri"/>
                <a:cs typeface="Calibri"/>
              </a:rPr>
              <a:t>                                                                </a:t>
            </a:r>
            <a:endParaRPr lang="en-US" sz="2400" spc="-5" dirty="0">
              <a:latin typeface="Calibri"/>
              <a:cs typeface="Calibri"/>
            </a:endParaRPr>
          </a:p>
          <a:p>
            <a:pPr marL="12700" marR="5080">
              <a:lnSpc>
                <a:spcPct val="90000"/>
              </a:lnSpc>
              <a:tabLst>
                <a:tab pos="2492375" algn="l"/>
              </a:tabLst>
            </a:pPr>
            <a:r>
              <a:rPr sz="2400" spc="-5" dirty="0" smtClean="0">
                <a:latin typeface="Calibri"/>
                <a:cs typeface="Calibri"/>
              </a:rPr>
              <a:t>A </a:t>
            </a:r>
            <a:r>
              <a:rPr sz="2400" spc="-20" dirty="0">
                <a:latin typeface="Calibri"/>
                <a:cs typeface="Calibri"/>
              </a:rPr>
              <a:t>“community </a:t>
            </a:r>
            <a:r>
              <a:rPr sz="2400" spc="-10" dirty="0">
                <a:latin typeface="Calibri"/>
                <a:cs typeface="Calibri"/>
              </a:rPr>
              <a:t>benefits </a:t>
            </a:r>
            <a:r>
              <a:rPr sz="2400" dirty="0" smtClean="0">
                <a:latin typeface="Calibri"/>
                <a:cs typeface="Calibri"/>
              </a:rPr>
              <a:t>agreement</a:t>
            </a:r>
            <a:r>
              <a:rPr lang="en-US" sz="2400" dirty="0" smtClean="0">
                <a:latin typeface="Calibri"/>
                <a:cs typeface="Calibri"/>
              </a:rPr>
              <a:t>(CBA)</a:t>
            </a:r>
            <a:r>
              <a:rPr sz="2400" dirty="0" smtClean="0">
                <a:latin typeface="Calibri"/>
                <a:cs typeface="Calibri"/>
              </a:rPr>
              <a:t>” </a:t>
            </a:r>
            <a:r>
              <a:rPr sz="2400" spc="-5" dirty="0">
                <a:latin typeface="Calibri"/>
                <a:cs typeface="Calibri"/>
              </a:rPr>
              <a:t>is  a</a:t>
            </a:r>
            <a:r>
              <a:rPr sz="2400" dirty="0">
                <a:latin typeface="Calibri"/>
                <a:cs typeface="Calibri"/>
              </a:rPr>
              <a:t> </a:t>
            </a:r>
            <a:r>
              <a:rPr sz="2400" spc="-10" dirty="0">
                <a:latin typeface="Calibri"/>
                <a:cs typeface="Calibri"/>
              </a:rPr>
              <a:t>legally</a:t>
            </a:r>
            <a:r>
              <a:rPr sz="2400" spc="-30" dirty="0">
                <a:latin typeface="Calibri"/>
                <a:cs typeface="Calibri"/>
              </a:rPr>
              <a:t> </a:t>
            </a:r>
            <a:r>
              <a:rPr sz="2400" spc="-10" dirty="0">
                <a:latin typeface="Calibri"/>
                <a:cs typeface="Calibri"/>
              </a:rPr>
              <a:t>binding</a:t>
            </a:r>
            <a:r>
              <a:rPr lang="en-US" sz="2400" spc="-10" dirty="0">
                <a:latin typeface="Calibri"/>
                <a:cs typeface="Calibri"/>
              </a:rPr>
              <a:t> </a:t>
            </a:r>
            <a:r>
              <a:rPr sz="2400" spc="-10" dirty="0">
                <a:latin typeface="Calibri"/>
                <a:cs typeface="Calibri"/>
              </a:rPr>
              <a:t>tool</a:t>
            </a:r>
            <a:r>
              <a:rPr sz="2400" spc="-30" dirty="0">
                <a:latin typeface="Calibri"/>
                <a:cs typeface="Calibri"/>
              </a:rPr>
              <a:t> </a:t>
            </a:r>
            <a:r>
              <a:rPr sz="2400" spc="-10" dirty="0">
                <a:latin typeface="Calibri"/>
                <a:cs typeface="Calibri"/>
              </a:rPr>
              <a:t>that</a:t>
            </a:r>
            <a:r>
              <a:rPr sz="2400" spc="-35" dirty="0">
                <a:latin typeface="Calibri"/>
                <a:cs typeface="Calibri"/>
              </a:rPr>
              <a:t> </a:t>
            </a:r>
            <a:r>
              <a:rPr sz="2400" spc="-10" dirty="0">
                <a:latin typeface="Calibri"/>
                <a:cs typeface="Calibri"/>
              </a:rPr>
              <a:t>outlines </a:t>
            </a:r>
            <a:r>
              <a:rPr sz="2400" spc="-5" dirty="0">
                <a:latin typeface="Calibri"/>
                <a:cs typeface="Calibri"/>
              </a:rPr>
              <a:t> the </a:t>
            </a:r>
            <a:r>
              <a:rPr sz="2400" spc="-10" dirty="0">
                <a:latin typeface="Calibri"/>
                <a:cs typeface="Calibri"/>
              </a:rPr>
              <a:t>terms </a:t>
            </a:r>
            <a:r>
              <a:rPr sz="2400" spc="-5" dirty="0">
                <a:latin typeface="Calibri"/>
                <a:cs typeface="Calibri"/>
              </a:rPr>
              <a:t>of an </a:t>
            </a:r>
            <a:r>
              <a:rPr sz="2400" spc="-10" dirty="0">
                <a:latin typeface="Calibri"/>
                <a:cs typeface="Calibri"/>
              </a:rPr>
              <a:t>agreement between </a:t>
            </a:r>
            <a:r>
              <a:rPr sz="2400" spc="-5" dirty="0">
                <a:latin typeface="Calibri"/>
                <a:cs typeface="Calibri"/>
              </a:rPr>
              <a:t>a  </a:t>
            </a:r>
            <a:r>
              <a:rPr sz="2400" spc="-10" dirty="0">
                <a:latin typeface="Calibri"/>
                <a:cs typeface="Calibri"/>
              </a:rPr>
              <a:t>developer </a:t>
            </a:r>
            <a:r>
              <a:rPr sz="2400" spc="-5" dirty="0">
                <a:latin typeface="Calibri"/>
                <a:cs typeface="Calibri"/>
              </a:rPr>
              <a:t>and a </a:t>
            </a:r>
            <a:r>
              <a:rPr sz="2400" spc="-20" dirty="0">
                <a:latin typeface="Calibri"/>
                <a:cs typeface="Calibri"/>
              </a:rPr>
              <a:t>broad </a:t>
            </a:r>
            <a:r>
              <a:rPr sz="2400" spc="-10" dirty="0">
                <a:latin typeface="Calibri"/>
                <a:cs typeface="Calibri"/>
              </a:rPr>
              <a:t>community </a:t>
            </a:r>
            <a:r>
              <a:rPr sz="2400" spc="-10" dirty="0" smtClean="0">
                <a:latin typeface="Calibri"/>
                <a:cs typeface="Calibri"/>
              </a:rPr>
              <a:t>coalition </a:t>
            </a:r>
            <a:r>
              <a:rPr sz="2400" spc="-10" dirty="0">
                <a:latin typeface="Calibri"/>
                <a:cs typeface="Calibri"/>
              </a:rPr>
              <a:t>that </a:t>
            </a:r>
            <a:r>
              <a:rPr sz="2400" spc="-15" dirty="0">
                <a:latin typeface="Calibri"/>
                <a:cs typeface="Calibri"/>
              </a:rPr>
              <a:t>proactively </a:t>
            </a:r>
            <a:r>
              <a:rPr sz="2400" spc="-10" dirty="0">
                <a:latin typeface="Calibri"/>
                <a:cs typeface="Calibri"/>
              </a:rPr>
              <a:t>identifies  potential issues associated </a:t>
            </a:r>
            <a:r>
              <a:rPr sz="2400" spc="-5" dirty="0">
                <a:latin typeface="Calibri"/>
                <a:cs typeface="Calibri"/>
              </a:rPr>
              <a:t>with a </a:t>
            </a:r>
            <a:r>
              <a:rPr sz="2400" spc="-10" dirty="0" smtClean="0">
                <a:latin typeface="Calibri"/>
                <a:cs typeface="Calibri"/>
              </a:rPr>
              <a:t>project</a:t>
            </a:r>
            <a:r>
              <a:rPr sz="2400" spc="-10" dirty="0">
                <a:latin typeface="Calibri"/>
                <a:cs typeface="Calibri"/>
              </a:rPr>
              <a:t>, </a:t>
            </a:r>
            <a:r>
              <a:rPr sz="2400" spc="-5" dirty="0">
                <a:latin typeface="Calibri"/>
                <a:cs typeface="Calibri"/>
              </a:rPr>
              <a:t>along with </a:t>
            </a:r>
            <a:r>
              <a:rPr sz="2400" spc="-15" dirty="0">
                <a:latin typeface="Calibri"/>
                <a:cs typeface="Calibri"/>
              </a:rPr>
              <a:t>mitigation </a:t>
            </a:r>
            <a:r>
              <a:rPr sz="2400" spc="-10" dirty="0">
                <a:latin typeface="Calibri"/>
                <a:cs typeface="Calibri"/>
              </a:rPr>
              <a:t>plans  </a:t>
            </a:r>
            <a:r>
              <a:rPr sz="2400" spc="-5" dirty="0">
                <a:latin typeface="Calibri"/>
                <a:cs typeface="Calibri"/>
              </a:rPr>
              <a:t>and </a:t>
            </a:r>
            <a:r>
              <a:rPr sz="2400" spc="-10" dirty="0">
                <a:latin typeface="Calibri"/>
                <a:cs typeface="Calibri"/>
              </a:rPr>
              <a:t>benefits </a:t>
            </a:r>
            <a:r>
              <a:rPr sz="2400" spc="-15" dirty="0">
                <a:latin typeface="Calibri"/>
                <a:cs typeface="Calibri"/>
              </a:rPr>
              <a:t>to </a:t>
            </a:r>
            <a:r>
              <a:rPr sz="2400" spc="-5" dirty="0">
                <a:latin typeface="Calibri"/>
                <a:cs typeface="Calibri"/>
              </a:rPr>
              <a:t>the</a:t>
            </a:r>
            <a:r>
              <a:rPr sz="2400" spc="10" dirty="0">
                <a:latin typeface="Calibri"/>
                <a:cs typeface="Calibri"/>
              </a:rPr>
              <a:t> </a:t>
            </a:r>
            <a:r>
              <a:rPr sz="2400" spc="-30" dirty="0">
                <a:latin typeface="Calibri"/>
                <a:cs typeface="Calibri"/>
              </a:rPr>
              <a:t>community.</a:t>
            </a:r>
            <a:endParaRPr lang="en-US" sz="2400" spc="-30" dirty="0">
              <a:latin typeface="Calibri"/>
              <a:cs typeface="Calibri"/>
            </a:endParaRPr>
          </a:p>
          <a:p>
            <a:pPr marL="12700" marR="5080">
              <a:lnSpc>
                <a:spcPct val="90000"/>
              </a:lnSpc>
              <a:tabLst>
                <a:tab pos="2492375" algn="l"/>
              </a:tabLst>
            </a:pPr>
            <a:endParaRPr lang="en-US" sz="2400" spc="-30" dirty="0">
              <a:latin typeface="Calibri"/>
              <a:cs typeface="Calibri"/>
            </a:endParaRPr>
          </a:p>
          <a:p>
            <a:pPr marL="12700" marR="5080">
              <a:lnSpc>
                <a:spcPct val="90000"/>
              </a:lnSpc>
              <a:tabLst>
                <a:tab pos="2492375" algn="l"/>
              </a:tabLst>
            </a:pPr>
            <a:r>
              <a:rPr lang="en-US" sz="2400" u="sng" spc="-30" dirty="0" smtClean="0">
                <a:latin typeface="Calibri"/>
                <a:cs typeface="Calibri"/>
              </a:rPr>
              <a:t>CBA Benefits</a:t>
            </a:r>
          </a:p>
          <a:p>
            <a:pPr marL="12700" marR="5080">
              <a:lnSpc>
                <a:spcPct val="90000"/>
              </a:lnSpc>
              <a:tabLst>
                <a:tab pos="2492375" algn="l"/>
              </a:tabLst>
            </a:pPr>
            <a:endParaRPr lang="en-US" sz="2400" u="sng" spc="-30" dirty="0">
              <a:latin typeface="Calibri"/>
              <a:cs typeface="Calibri"/>
            </a:endParaRPr>
          </a:p>
          <a:p>
            <a:pPr marL="355600" marR="5080" indent="-342900">
              <a:lnSpc>
                <a:spcPct val="90000"/>
              </a:lnSpc>
              <a:buFontTx/>
              <a:buChar char="-"/>
              <a:tabLst>
                <a:tab pos="2492375" algn="l"/>
              </a:tabLst>
            </a:pPr>
            <a:r>
              <a:rPr lang="en-US" sz="2400" spc="-30" dirty="0">
                <a:latin typeface="Calibri"/>
                <a:cs typeface="Calibri"/>
              </a:rPr>
              <a:t>Win-Win / Community Buy in</a:t>
            </a:r>
          </a:p>
          <a:p>
            <a:pPr marL="355600" marR="5080" indent="-342900">
              <a:lnSpc>
                <a:spcPct val="90000"/>
              </a:lnSpc>
              <a:buFontTx/>
              <a:buChar char="-"/>
              <a:tabLst>
                <a:tab pos="2492375" algn="l"/>
              </a:tabLst>
            </a:pPr>
            <a:r>
              <a:rPr lang="en-US" sz="2400" spc="-30" dirty="0">
                <a:latin typeface="Calibri"/>
                <a:cs typeface="Calibri"/>
              </a:rPr>
              <a:t>Jobs/training </a:t>
            </a:r>
          </a:p>
          <a:p>
            <a:pPr marL="355600" marR="5080" indent="-342900">
              <a:lnSpc>
                <a:spcPct val="90000"/>
              </a:lnSpc>
              <a:buFontTx/>
              <a:buChar char="-"/>
              <a:tabLst>
                <a:tab pos="2492375" algn="l"/>
              </a:tabLst>
            </a:pPr>
            <a:r>
              <a:rPr lang="en-US" sz="2400" spc="-30" dirty="0">
                <a:latin typeface="Calibri"/>
                <a:cs typeface="Calibri"/>
              </a:rPr>
              <a:t>Mitigation input</a:t>
            </a:r>
          </a:p>
          <a:p>
            <a:pPr marL="355600" marR="5080" indent="-342900">
              <a:lnSpc>
                <a:spcPct val="90000"/>
              </a:lnSpc>
              <a:buFontTx/>
              <a:buChar char="-"/>
              <a:tabLst>
                <a:tab pos="2492375" algn="l"/>
              </a:tabLst>
            </a:pPr>
            <a:r>
              <a:rPr lang="en-US" sz="2400" spc="-30" dirty="0">
                <a:latin typeface="Calibri"/>
                <a:cs typeface="Calibri"/>
              </a:rPr>
              <a:t>Environmental and social justice; </a:t>
            </a:r>
            <a:r>
              <a:rPr lang="en-US" sz="2400" spc="-30" dirty="0" smtClean="0">
                <a:latin typeface="Calibri"/>
                <a:cs typeface="Calibri"/>
              </a:rPr>
              <a:t>inclusion </a:t>
            </a:r>
            <a:endParaRPr lang="en-US" sz="2400" spc="-30" dirty="0">
              <a:latin typeface="Calibri"/>
              <a:cs typeface="Calibri"/>
            </a:endParaRPr>
          </a:p>
          <a:p>
            <a:pPr marL="355600" marR="5080" indent="-342900">
              <a:lnSpc>
                <a:spcPct val="90000"/>
              </a:lnSpc>
              <a:buFontTx/>
              <a:buChar char="-"/>
              <a:tabLst>
                <a:tab pos="2492375" algn="l"/>
              </a:tabLst>
            </a:pPr>
            <a:endParaRPr lang="en-US" sz="2400" spc="-30" dirty="0">
              <a:latin typeface="Calibri"/>
              <a:cs typeface="Calibri"/>
            </a:endParaRPr>
          </a:p>
          <a:p>
            <a:pPr marL="355600" marR="5080" indent="-342900">
              <a:lnSpc>
                <a:spcPct val="90000"/>
              </a:lnSpc>
              <a:buFontTx/>
              <a:buChar char="-"/>
              <a:tabLst>
                <a:tab pos="2492375" algn="l"/>
              </a:tabLst>
            </a:pPr>
            <a:endParaRPr lang="en-US" sz="2400" spc="-30" dirty="0">
              <a:latin typeface="Calibri"/>
              <a:cs typeface="Calibri"/>
            </a:endParaRPr>
          </a:p>
          <a:p>
            <a:pPr marL="355600" marR="5080" indent="-342900">
              <a:lnSpc>
                <a:spcPct val="90000"/>
              </a:lnSpc>
              <a:buFontTx/>
              <a:buChar char="-"/>
              <a:tabLst>
                <a:tab pos="2492375" algn="l"/>
              </a:tabLst>
            </a:pPr>
            <a:endParaRPr sz="2400" dirty="0">
              <a:latin typeface="Calibri"/>
              <a:cs typeface="Calibri"/>
            </a:endParaRPr>
          </a:p>
        </p:txBody>
      </p:sp>
      <p:sp>
        <p:nvSpPr>
          <p:cNvPr id="4" name="Footer Placeholder 3"/>
          <p:cNvSpPr>
            <a:spLocks noGrp="1"/>
          </p:cNvSpPr>
          <p:nvPr>
            <p:ph type="ftr" sz="quarter" idx="5"/>
          </p:nvPr>
        </p:nvSpPr>
        <p:spPr>
          <a:xfrm>
            <a:off x="7086600" y="6465214"/>
            <a:ext cx="3901440" cy="342900"/>
          </a:xfrm>
        </p:spPr>
        <p:txBody>
          <a:bodyPr/>
          <a:lstStyle/>
          <a:p>
            <a:r>
              <a:rPr lang="en-US" dirty="0"/>
              <a:t>www.delcbac.org</a:t>
            </a:r>
          </a:p>
        </p:txBody>
      </p:sp>
      <p:sp>
        <p:nvSpPr>
          <p:cNvPr id="10" name="TextBox 9">
            <a:extLst>
              <a:ext uri="{FF2B5EF4-FFF2-40B4-BE49-F238E27FC236}">
                <a16:creationId xmlns:a16="http://schemas.microsoft.com/office/drawing/2014/main" id="{06C49695-AB04-DE4E-99BE-B976A01F6449}"/>
              </a:ext>
            </a:extLst>
          </p:cNvPr>
          <p:cNvSpPr txBox="1"/>
          <p:nvPr/>
        </p:nvSpPr>
        <p:spPr>
          <a:xfrm>
            <a:off x="537387" y="733169"/>
            <a:ext cx="10830050" cy="163121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The Coalition was principally formed in order to develop the terms and to oversee implementation and compliance for a </a:t>
            </a:r>
            <a:r>
              <a:rPr lang="en-US" sz="2000" b="1" u="sng" dirty="0">
                <a:latin typeface="Calibri" panose="020F0502020204030204" pitchFamily="34" charset="0"/>
                <a:cs typeface="Calibri" panose="020F0502020204030204" pitchFamily="34" charset="0"/>
              </a:rPr>
              <a:t>Community Benefits Agreement </a:t>
            </a:r>
            <a:r>
              <a:rPr lang="en-US" sz="2000" b="1" dirty="0">
                <a:latin typeface="Calibri" panose="020F0502020204030204" pitchFamily="34" charset="0"/>
                <a:cs typeface="Calibri" panose="020F0502020204030204" pitchFamily="34" charset="0"/>
              </a:rPr>
              <a:t>framework that prioritizes community, economic and environmental health and sustainability. It is the only community-based</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coalition of its kind in the State and is committed to addressing the community’s needs and concerns related to the economic/community development process, </a:t>
            </a:r>
            <a:r>
              <a:rPr lang="en-US" sz="2000" b="1" dirty="0" smtClean="0">
                <a:latin typeface="Calibri" panose="020F0502020204030204" pitchFamily="34" charset="0"/>
                <a:cs typeface="Calibri" panose="020F0502020204030204" pitchFamily="34" charset="0"/>
              </a:rPr>
              <a:t>racial inequality and the environment.</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
        <p:nvSpPr>
          <p:cNvPr id="7" name="object 7"/>
          <p:cNvSpPr txBox="1"/>
          <p:nvPr/>
        </p:nvSpPr>
        <p:spPr>
          <a:xfrm>
            <a:off x="609600" y="3645564"/>
            <a:ext cx="11506200" cy="2991588"/>
          </a:xfrm>
          <a:prstGeom prst="rect">
            <a:avLst/>
          </a:prstGeom>
        </p:spPr>
        <p:txBody>
          <a:bodyPr vert="horz" wrap="square" lIns="0" tIns="0" rIns="0" bIns="0" rtlCol="0">
            <a:spAutoFit/>
          </a:bodyPr>
          <a:lstStyle/>
          <a:p>
            <a:pPr marL="12700" marR="5080">
              <a:lnSpc>
                <a:spcPct val="90000"/>
              </a:lnSpc>
              <a:tabLst>
                <a:tab pos="2492375" algn="l"/>
              </a:tabLst>
            </a:pPr>
            <a:r>
              <a:rPr lang="en-US" b="1" dirty="0"/>
              <a:t>	</a:t>
            </a:r>
            <a:r>
              <a:rPr lang="en-US" sz="1600" b="1" dirty="0" smtClean="0"/>
              <a:t>                           OUR PORT INITIATIVE GOALS</a:t>
            </a:r>
          </a:p>
          <a:p>
            <a:pPr marL="12700" marR="5080">
              <a:lnSpc>
                <a:spcPct val="90000"/>
              </a:lnSpc>
              <a:tabLst>
                <a:tab pos="2492375" algn="l"/>
              </a:tabLst>
            </a:pPr>
            <a:endParaRPr lang="en-US" dirty="0"/>
          </a:p>
          <a:p>
            <a:pPr marL="285750" lvl="0" indent="-285750">
              <a:buFont typeface="Arial" panose="020B0604020202020204" pitchFamily="34" charset="0"/>
              <a:buChar char="•"/>
            </a:pPr>
            <a:r>
              <a:rPr lang="en-US" dirty="0"/>
              <a:t>Secure a binding Community Benefits Agreement from Diamond State Port Corporation and associated entities, developed with DCBAC and its impacted community </a:t>
            </a:r>
            <a:r>
              <a:rPr lang="en-US" dirty="0" smtClean="0"/>
              <a:t>residents.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Win protections from potential health and environmental dangers as well as safeguards against the displacement of existing residents due to port-related land use issues, in advance of permit </a:t>
            </a:r>
            <a:r>
              <a:rPr lang="en-US" dirty="0" smtClean="0"/>
              <a:t>approvals.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Establish an inclusive port development/planning </a:t>
            </a:r>
            <a:r>
              <a:rPr lang="en-US" dirty="0" smtClean="0"/>
              <a:t>process.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Get additional Public Hearings and Public Meetings on the port </a:t>
            </a:r>
            <a:r>
              <a:rPr lang="en-US" dirty="0" smtClean="0"/>
              <a:t>expansion. </a:t>
            </a:r>
            <a:endParaRPr lang="en-US" sz="20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5"/>
          </p:nvPr>
        </p:nvSpPr>
        <p:spPr>
          <a:xfrm>
            <a:off x="8458200" y="6202475"/>
            <a:ext cx="3901440" cy="276999"/>
          </a:xfrm>
        </p:spPr>
        <p:txBody>
          <a:bodyPr/>
          <a:lstStyle/>
          <a:p>
            <a:r>
              <a:rPr lang="en-US" dirty="0" smtClean="0"/>
              <a:t>.www.delcbac.org</a:t>
            </a:r>
            <a:endParaRPr lang="en-US" dirty="0"/>
          </a:p>
        </p:txBody>
      </p:sp>
      <p:pic>
        <p:nvPicPr>
          <p:cNvPr id="9" name="Picture 8" descr="Wellington_Secretary_Jeffrey Bullock_VER1">
            <a:extLst>
              <a:ext uri="{FF2B5EF4-FFF2-40B4-BE49-F238E27FC236}">
                <a16:creationId xmlns:a16="http://schemas.microsoft.com/office/drawing/2014/main" id="{992CDB78-6A27-C548-BA5A-BD73234A39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99082"/>
            <a:ext cx="3962400" cy="2326999"/>
          </a:xfrm>
          <a:prstGeom prst="rect">
            <a:avLst/>
          </a:prstGeom>
          <a:noFill/>
          <a:ln>
            <a:noFill/>
          </a:ln>
        </p:spPr>
      </p:pic>
      <p:pic>
        <p:nvPicPr>
          <p:cNvPr id="10" name="Picture 9">
            <a:extLst>
              <a:ext uri="{FF2B5EF4-FFF2-40B4-BE49-F238E27FC236}">
                <a16:creationId xmlns:a16="http://schemas.microsoft.com/office/drawing/2014/main" id="{DDFB0D4E-A187-8E40-AF96-BA3A00715DF9}"/>
              </a:ext>
            </a:extLst>
          </p:cNvPr>
          <p:cNvPicPr>
            <a:picLocks noChangeAspect="1"/>
          </p:cNvPicPr>
          <p:nvPr/>
        </p:nvPicPr>
        <p:blipFill>
          <a:blip r:embed="rId3"/>
          <a:stretch>
            <a:fillRect/>
          </a:stretch>
        </p:blipFill>
        <p:spPr>
          <a:xfrm>
            <a:off x="6503669" y="586276"/>
            <a:ext cx="3962401" cy="2339805"/>
          </a:xfrm>
          <a:prstGeom prst="rect">
            <a:avLst/>
          </a:prstGeom>
        </p:spPr>
      </p:pic>
      <p:sp>
        <p:nvSpPr>
          <p:cNvPr id="2" name="TextBox 1">
            <a:extLst>
              <a:ext uri="{FF2B5EF4-FFF2-40B4-BE49-F238E27FC236}">
                <a16:creationId xmlns:a16="http://schemas.microsoft.com/office/drawing/2014/main" id="{C0E87261-A5B6-DF44-954B-104897AB3E83}"/>
              </a:ext>
            </a:extLst>
          </p:cNvPr>
          <p:cNvSpPr txBox="1"/>
          <p:nvPr/>
        </p:nvSpPr>
        <p:spPr>
          <a:xfrm>
            <a:off x="1600200" y="161544"/>
            <a:ext cx="8382000" cy="424732"/>
          </a:xfrm>
          <a:prstGeom prst="rect">
            <a:avLst/>
          </a:prstGeom>
          <a:noFill/>
        </p:spPr>
        <p:txBody>
          <a:bodyPr wrap="square" rtlCol="0">
            <a:spAutoFit/>
          </a:bodyPr>
          <a:lstStyle/>
          <a:p>
            <a:pPr marL="12700" marR="5080" algn="ctr">
              <a:lnSpc>
                <a:spcPct val="90000"/>
              </a:lnSpc>
              <a:tabLst>
                <a:tab pos="2492375" algn="l"/>
              </a:tabLst>
            </a:pPr>
            <a:r>
              <a:rPr lang="en-US" sz="2400" b="1" dirty="0">
                <a:latin typeface="Calibri" panose="020F0502020204030204" pitchFamily="34" charset="0"/>
                <a:cs typeface="Calibri" panose="020F0502020204030204" pitchFamily="34" charset="0"/>
              </a:rPr>
              <a:t>DCBAC AND THE PORT OF WILMINGTON EXPANSION</a:t>
            </a:r>
          </a:p>
        </p:txBody>
      </p:sp>
      <p:sp>
        <p:nvSpPr>
          <p:cNvPr id="6" name="TextBox 5">
            <a:extLst>
              <a:ext uri="{FF2B5EF4-FFF2-40B4-BE49-F238E27FC236}">
                <a16:creationId xmlns:a16="http://schemas.microsoft.com/office/drawing/2014/main" id="{755D5C8D-558E-524F-A0C8-206028010712}"/>
              </a:ext>
            </a:extLst>
          </p:cNvPr>
          <p:cNvSpPr txBox="1"/>
          <p:nvPr/>
        </p:nvSpPr>
        <p:spPr>
          <a:xfrm>
            <a:off x="1981200" y="1922838"/>
            <a:ext cx="8267700" cy="3570208"/>
          </a:xfrm>
          <a:prstGeom prst="rect">
            <a:avLst/>
          </a:prstGeom>
          <a:noFill/>
        </p:spPr>
        <p:txBody>
          <a:bodyPr wrap="square" rtlCol="0">
            <a:spAutoFit/>
          </a:bodyPr>
          <a:lstStyle/>
          <a:p>
            <a:endParaRPr lang="en-US" sz="1600" b="1" cap="all" dirty="0" smtClean="0"/>
          </a:p>
          <a:p>
            <a:endParaRPr lang="en-US" sz="1600" b="1" cap="all" dirty="0"/>
          </a:p>
          <a:p>
            <a:endParaRPr lang="en-US" sz="1600" b="1" cap="all" dirty="0" smtClean="0"/>
          </a:p>
          <a:p>
            <a:endParaRPr lang="en-US" sz="1600" b="1" cap="all" dirty="0"/>
          </a:p>
          <a:p>
            <a:r>
              <a:rPr lang="en-US" sz="1600" b="1" cap="all" dirty="0" smtClean="0"/>
              <a:t>GULFTAINER </a:t>
            </a:r>
            <a:r>
              <a:rPr lang="en-US" sz="1600" b="1" cap="all" dirty="0"/>
              <a:t>SIGNS 50-YEAR, $600 MILLION CONCESSION TO OPERATE AND EXPAND PORT OF </a:t>
            </a:r>
          </a:p>
          <a:p>
            <a:r>
              <a:rPr lang="en-US" sz="1600" b="1" cap="all" dirty="0"/>
              <a:t>WILMINGTON IN DELAWARE, USA  </a:t>
            </a:r>
            <a:r>
              <a:rPr lang="en-US" sz="1600" i="1" dirty="0"/>
              <a:t>19 Sep </a:t>
            </a:r>
            <a:r>
              <a:rPr lang="en-US" sz="1600" i="1" dirty="0" smtClean="0"/>
              <a:t>2018</a:t>
            </a:r>
          </a:p>
          <a:p>
            <a:r>
              <a:rPr lang="en-US" sz="800" dirty="0"/>
              <a:t>Source: https://</a:t>
            </a:r>
            <a:r>
              <a:rPr lang="en-US" sz="800" dirty="0" smtClean="0"/>
              <a:t>www.gulftainer.com/press-release/gulftainer-signs-50-year-600-million-concession-to-operate-and-expand-port-of-wilmington-in-delaware-usa</a:t>
            </a:r>
            <a:endParaRPr lang="en-US" sz="1600" dirty="0"/>
          </a:p>
          <a:p>
            <a:endParaRPr lang="en-US" sz="1600" i="1" dirty="0" smtClean="0"/>
          </a:p>
          <a:p>
            <a:endParaRPr lang="en-US" sz="1600" i="1" dirty="0" smtClean="0"/>
          </a:p>
          <a:p>
            <a:endParaRPr lang="en-US" sz="1600" i="1" dirty="0" smtClean="0"/>
          </a:p>
          <a:p>
            <a:endParaRPr lang="en-US" sz="1600" i="1" dirty="0" smtClean="0"/>
          </a:p>
          <a:p>
            <a:endParaRPr lang="en-US" sz="1600" i="1" dirty="0" smtClean="0"/>
          </a:p>
          <a:p>
            <a:r>
              <a:rPr lang="en-US" sz="1600" i="1" dirty="0" smtClean="0"/>
              <a:t>.</a:t>
            </a:r>
          </a:p>
          <a:p>
            <a:endParaRPr lang="en-US" i="1" dirty="0"/>
          </a:p>
        </p:txBody>
      </p:sp>
    </p:spTree>
    <p:extLst>
      <p:ext uri="{BB962C8B-B14F-4D97-AF65-F5344CB8AC3E}">
        <p14:creationId xmlns:p14="http://schemas.microsoft.com/office/powerpoint/2010/main" val="18004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758941" y="5181600"/>
            <a:ext cx="963294" cy="962025"/>
          </a:xfrm>
          <a:custGeom>
            <a:avLst/>
            <a:gdLst/>
            <a:ahLst/>
            <a:cxnLst/>
            <a:rect l="l" t="t" r="r" b="b"/>
            <a:pathLst>
              <a:path w="963295" h="962025">
                <a:moveTo>
                  <a:pt x="481583" y="0"/>
                </a:moveTo>
                <a:lnTo>
                  <a:pt x="432350" y="2482"/>
                </a:lnTo>
                <a:lnTo>
                  <a:pt x="384537" y="9768"/>
                </a:lnTo>
                <a:lnTo>
                  <a:pt x="338388" y="21616"/>
                </a:lnTo>
                <a:lnTo>
                  <a:pt x="294143" y="37784"/>
                </a:lnTo>
                <a:lnTo>
                  <a:pt x="252047" y="58031"/>
                </a:lnTo>
                <a:lnTo>
                  <a:pt x="212340" y="82115"/>
                </a:lnTo>
                <a:lnTo>
                  <a:pt x="175265" y="109794"/>
                </a:lnTo>
                <a:lnTo>
                  <a:pt x="141065" y="140827"/>
                </a:lnTo>
                <a:lnTo>
                  <a:pt x="109981" y="174971"/>
                </a:lnTo>
                <a:lnTo>
                  <a:pt x="82255" y="211987"/>
                </a:lnTo>
                <a:lnTo>
                  <a:pt x="58131" y="251630"/>
                </a:lnTo>
                <a:lnTo>
                  <a:pt x="37849" y="293661"/>
                </a:lnTo>
                <a:lnTo>
                  <a:pt x="21653" y="337837"/>
                </a:lnTo>
                <a:lnTo>
                  <a:pt x="9785" y="383917"/>
                </a:lnTo>
                <a:lnTo>
                  <a:pt x="2486" y="431659"/>
                </a:lnTo>
                <a:lnTo>
                  <a:pt x="0" y="480821"/>
                </a:lnTo>
                <a:lnTo>
                  <a:pt x="2486" y="529982"/>
                </a:lnTo>
                <a:lnTo>
                  <a:pt x="9785" y="577722"/>
                </a:lnTo>
                <a:lnTo>
                  <a:pt x="21653" y="623801"/>
                </a:lnTo>
                <a:lnTo>
                  <a:pt x="37849" y="667976"/>
                </a:lnTo>
                <a:lnTo>
                  <a:pt x="58131" y="710007"/>
                </a:lnTo>
                <a:lnTo>
                  <a:pt x="82255" y="749651"/>
                </a:lnTo>
                <a:lnTo>
                  <a:pt x="109981" y="786666"/>
                </a:lnTo>
                <a:lnTo>
                  <a:pt x="141065" y="820812"/>
                </a:lnTo>
                <a:lnTo>
                  <a:pt x="175265" y="851845"/>
                </a:lnTo>
                <a:lnTo>
                  <a:pt x="212340" y="879525"/>
                </a:lnTo>
                <a:lnTo>
                  <a:pt x="252047" y="903610"/>
                </a:lnTo>
                <a:lnTo>
                  <a:pt x="294143" y="923857"/>
                </a:lnTo>
                <a:lnTo>
                  <a:pt x="338388" y="940026"/>
                </a:lnTo>
                <a:lnTo>
                  <a:pt x="384537" y="951875"/>
                </a:lnTo>
                <a:lnTo>
                  <a:pt x="432350" y="959161"/>
                </a:lnTo>
                <a:lnTo>
                  <a:pt x="481583" y="961643"/>
                </a:lnTo>
                <a:lnTo>
                  <a:pt x="530817" y="959161"/>
                </a:lnTo>
                <a:lnTo>
                  <a:pt x="578630" y="951875"/>
                </a:lnTo>
                <a:lnTo>
                  <a:pt x="624779" y="940026"/>
                </a:lnTo>
                <a:lnTo>
                  <a:pt x="669024" y="923857"/>
                </a:lnTo>
                <a:lnTo>
                  <a:pt x="711120" y="903610"/>
                </a:lnTo>
                <a:lnTo>
                  <a:pt x="750827" y="879525"/>
                </a:lnTo>
                <a:lnTo>
                  <a:pt x="787902" y="851845"/>
                </a:lnTo>
                <a:lnTo>
                  <a:pt x="822102" y="820812"/>
                </a:lnTo>
                <a:lnTo>
                  <a:pt x="853186" y="786666"/>
                </a:lnTo>
                <a:lnTo>
                  <a:pt x="880912" y="749651"/>
                </a:lnTo>
                <a:lnTo>
                  <a:pt x="905036" y="710007"/>
                </a:lnTo>
                <a:lnTo>
                  <a:pt x="925318" y="667976"/>
                </a:lnTo>
                <a:lnTo>
                  <a:pt x="941514" y="623801"/>
                </a:lnTo>
                <a:lnTo>
                  <a:pt x="953382" y="577722"/>
                </a:lnTo>
                <a:lnTo>
                  <a:pt x="960681" y="529982"/>
                </a:lnTo>
                <a:lnTo>
                  <a:pt x="963168" y="480821"/>
                </a:lnTo>
                <a:lnTo>
                  <a:pt x="960681" y="431659"/>
                </a:lnTo>
                <a:lnTo>
                  <a:pt x="953382" y="383917"/>
                </a:lnTo>
                <a:lnTo>
                  <a:pt x="941514" y="337837"/>
                </a:lnTo>
                <a:lnTo>
                  <a:pt x="925318" y="293661"/>
                </a:lnTo>
                <a:lnTo>
                  <a:pt x="905036" y="251630"/>
                </a:lnTo>
                <a:lnTo>
                  <a:pt x="880912" y="211987"/>
                </a:lnTo>
                <a:lnTo>
                  <a:pt x="853186" y="174971"/>
                </a:lnTo>
                <a:lnTo>
                  <a:pt x="822102" y="140827"/>
                </a:lnTo>
                <a:lnTo>
                  <a:pt x="787902" y="109794"/>
                </a:lnTo>
                <a:lnTo>
                  <a:pt x="750827" y="82115"/>
                </a:lnTo>
                <a:lnTo>
                  <a:pt x="711120" y="58031"/>
                </a:lnTo>
                <a:lnTo>
                  <a:pt x="669024" y="37784"/>
                </a:lnTo>
                <a:lnTo>
                  <a:pt x="624779" y="21616"/>
                </a:lnTo>
                <a:lnTo>
                  <a:pt x="578630" y="9768"/>
                </a:lnTo>
                <a:lnTo>
                  <a:pt x="530817" y="2482"/>
                </a:lnTo>
                <a:lnTo>
                  <a:pt x="481583" y="0"/>
                </a:lnTo>
                <a:close/>
              </a:path>
            </a:pathLst>
          </a:custGeom>
          <a:solidFill>
            <a:srgbClr val="4471C4"/>
          </a:solidFill>
        </p:spPr>
        <p:txBody>
          <a:bodyPr wrap="square" lIns="0" tIns="0" rIns="0" bIns="0" rtlCol="0"/>
          <a:lstStyle/>
          <a:p>
            <a:endParaRPr dirty="0"/>
          </a:p>
        </p:txBody>
      </p:sp>
      <p:sp>
        <p:nvSpPr>
          <p:cNvPr id="5" name="object 5"/>
          <p:cNvSpPr/>
          <p:nvPr/>
        </p:nvSpPr>
        <p:spPr>
          <a:xfrm>
            <a:off x="8732518" y="0"/>
            <a:ext cx="3459481" cy="2057400"/>
          </a:xfrm>
          <a:custGeom>
            <a:avLst/>
            <a:gdLst/>
            <a:ahLst/>
            <a:cxnLst/>
            <a:rect l="l" t="t" r="r" b="b"/>
            <a:pathLst>
              <a:path w="5699759" h="4060190">
                <a:moveTo>
                  <a:pt x="5699760" y="0"/>
                </a:moveTo>
                <a:lnTo>
                  <a:pt x="0" y="0"/>
                </a:lnTo>
                <a:lnTo>
                  <a:pt x="8509" y="67436"/>
                </a:lnTo>
                <a:lnTo>
                  <a:pt x="15991" y="114786"/>
                </a:lnTo>
                <a:lnTo>
                  <a:pt x="23942" y="161978"/>
                </a:lnTo>
                <a:lnTo>
                  <a:pt x="32360" y="209011"/>
                </a:lnTo>
                <a:lnTo>
                  <a:pt x="41242" y="255880"/>
                </a:lnTo>
                <a:lnTo>
                  <a:pt x="50586" y="302584"/>
                </a:lnTo>
                <a:lnTo>
                  <a:pt x="60389" y="349121"/>
                </a:lnTo>
                <a:lnTo>
                  <a:pt x="70648" y="395488"/>
                </a:lnTo>
                <a:lnTo>
                  <a:pt x="81362" y="441682"/>
                </a:lnTo>
                <a:lnTo>
                  <a:pt x="92527" y="487702"/>
                </a:lnTo>
                <a:lnTo>
                  <a:pt x="104142" y="533543"/>
                </a:lnTo>
                <a:lnTo>
                  <a:pt x="116204" y="579206"/>
                </a:lnTo>
                <a:lnTo>
                  <a:pt x="128709" y="624685"/>
                </a:lnTo>
                <a:lnTo>
                  <a:pt x="141657" y="669980"/>
                </a:lnTo>
                <a:lnTo>
                  <a:pt x="155045" y="715088"/>
                </a:lnTo>
                <a:lnTo>
                  <a:pt x="168869" y="760006"/>
                </a:lnTo>
                <a:lnTo>
                  <a:pt x="183127" y="804731"/>
                </a:lnTo>
                <a:lnTo>
                  <a:pt x="197818" y="849262"/>
                </a:lnTo>
                <a:lnTo>
                  <a:pt x="212938" y="893596"/>
                </a:lnTo>
                <a:lnTo>
                  <a:pt x="228486" y="937730"/>
                </a:lnTo>
                <a:lnTo>
                  <a:pt x="244458" y="981662"/>
                </a:lnTo>
                <a:lnTo>
                  <a:pt x="260852" y="1025390"/>
                </a:lnTo>
                <a:lnTo>
                  <a:pt x="277665" y="1068910"/>
                </a:lnTo>
                <a:lnTo>
                  <a:pt x="294896" y="1112221"/>
                </a:lnTo>
                <a:lnTo>
                  <a:pt x="312542" y="1155320"/>
                </a:lnTo>
                <a:lnTo>
                  <a:pt x="330600" y="1198205"/>
                </a:lnTo>
                <a:lnTo>
                  <a:pt x="349068" y="1240872"/>
                </a:lnTo>
                <a:lnTo>
                  <a:pt x="367943" y="1283321"/>
                </a:lnTo>
                <a:lnTo>
                  <a:pt x="387223" y="1325547"/>
                </a:lnTo>
                <a:lnTo>
                  <a:pt x="406906" y="1367549"/>
                </a:lnTo>
                <a:lnTo>
                  <a:pt x="426988" y="1409325"/>
                </a:lnTo>
                <a:lnTo>
                  <a:pt x="447468" y="1450871"/>
                </a:lnTo>
                <a:lnTo>
                  <a:pt x="468343" y="1492185"/>
                </a:lnTo>
                <a:lnTo>
                  <a:pt x="489611" y="1533266"/>
                </a:lnTo>
                <a:lnTo>
                  <a:pt x="511268" y="1574109"/>
                </a:lnTo>
                <a:lnTo>
                  <a:pt x="533313" y="1614714"/>
                </a:lnTo>
                <a:lnTo>
                  <a:pt x="555744" y="1655077"/>
                </a:lnTo>
                <a:lnTo>
                  <a:pt x="578557" y="1695195"/>
                </a:lnTo>
                <a:lnTo>
                  <a:pt x="601750" y="1735068"/>
                </a:lnTo>
                <a:lnTo>
                  <a:pt x="625321" y="1774691"/>
                </a:lnTo>
                <a:lnTo>
                  <a:pt x="649267" y="1814063"/>
                </a:lnTo>
                <a:lnTo>
                  <a:pt x="673586" y="1853181"/>
                </a:lnTo>
                <a:lnTo>
                  <a:pt x="698275" y="1892043"/>
                </a:lnTo>
                <a:lnTo>
                  <a:pt x="723332" y="1930645"/>
                </a:lnTo>
                <a:lnTo>
                  <a:pt x="748755" y="1968987"/>
                </a:lnTo>
                <a:lnTo>
                  <a:pt x="774540" y="2007064"/>
                </a:lnTo>
                <a:lnTo>
                  <a:pt x="800686" y="2044876"/>
                </a:lnTo>
                <a:lnTo>
                  <a:pt x="827190" y="2082418"/>
                </a:lnTo>
                <a:lnTo>
                  <a:pt x="854050" y="2119690"/>
                </a:lnTo>
                <a:lnTo>
                  <a:pt x="881263" y="2156688"/>
                </a:lnTo>
                <a:lnTo>
                  <a:pt x="908826" y="2193409"/>
                </a:lnTo>
                <a:lnTo>
                  <a:pt x="936737" y="2229852"/>
                </a:lnTo>
                <a:lnTo>
                  <a:pt x="964994" y="2266014"/>
                </a:lnTo>
                <a:lnTo>
                  <a:pt x="993594" y="2301893"/>
                </a:lnTo>
                <a:lnTo>
                  <a:pt x="1022535" y="2337485"/>
                </a:lnTo>
                <a:lnTo>
                  <a:pt x="1051815" y="2372789"/>
                </a:lnTo>
                <a:lnTo>
                  <a:pt x="1081430" y="2407802"/>
                </a:lnTo>
                <a:lnTo>
                  <a:pt x="1111378" y="2442522"/>
                </a:lnTo>
                <a:lnTo>
                  <a:pt x="1141657" y="2476945"/>
                </a:lnTo>
                <a:lnTo>
                  <a:pt x="1172265" y="2511071"/>
                </a:lnTo>
                <a:lnTo>
                  <a:pt x="1203198" y="2544895"/>
                </a:lnTo>
                <a:lnTo>
                  <a:pt x="1234455" y="2578417"/>
                </a:lnTo>
                <a:lnTo>
                  <a:pt x="1266033" y="2611632"/>
                </a:lnTo>
                <a:lnTo>
                  <a:pt x="1297930" y="2644539"/>
                </a:lnTo>
                <a:lnTo>
                  <a:pt x="1330142" y="2677136"/>
                </a:lnTo>
                <a:lnTo>
                  <a:pt x="1362669" y="2709420"/>
                </a:lnTo>
                <a:lnTo>
                  <a:pt x="1395506" y="2741387"/>
                </a:lnTo>
                <a:lnTo>
                  <a:pt x="1428652" y="2773037"/>
                </a:lnTo>
                <a:lnTo>
                  <a:pt x="1462104" y="2804366"/>
                </a:lnTo>
                <a:lnTo>
                  <a:pt x="1495860" y="2835373"/>
                </a:lnTo>
                <a:lnTo>
                  <a:pt x="1529917" y="2866053"/>
                </a:lnTo>
                <a:lnTo>
                  <a:pt x="1564273" y="2896406"/>
                </a:lnTo>
                <a:lnTo>
                  <a:pt x="1598925" y="2926428"/>
                </a:lnTo>
                <a:lnTo>
                  <a:pt x="1633871" y="2956118"/>
                </a:lnTo>
                <a:lnTo>
                  <a:pt x="1669109" y="2985472"/>
                </a:lnTo>
                <a:lnTo>
                  <a:pt x="1704635" y="3014488"/>
                </a:lnTo>
                <a:lnTo>
                  <a:pt x="1740448" y="3043164"/>
                </a:lnTo>
                <a:lnTo>
                  <a:pt x="1776545" y="3071497"/>
                </a:lnTo>
                <a:lnTo>
                  <a:pt x="1812923" y="3099485"/>
                </a:lnTo>
                <a:lnTo>
                  <a:pt x="1849581" y="3127125"/>
                </a:lnTo>
                <a:lnTo>
                  <a:pt x="1886515" y="3154415"/>
                </a:lnTo>
                <a:lnTo>
                  <a:pt x="1923723" y="3181352"/>
                </a:lnTo>
                <a:lnTo>
                  <a:pt x="1961203" y="3207935"/>
                </a:lnTo>
                <a:lnTo>
                  <a:pt x="1998952" y="3234159"/>
                </a:lnTo>
                <a:lnTo>
                  <a:pt x="2036967" y="3260024"/>
                </a:lnTo>
                <a:lnTo>
                  <a:pt x="2075247" y="3285526"/>
                </a:lnTo>
                <a:lnTo>
                  <a:pt x="2113789" y="3310663"/>
                </a:lnTo>
                <a:lnTo>
                  <a:pt x="2152590" y="3335433"/>
                </a:lnTo>
                <a:lnTo>
                  <a:pt x="2191648" y="3359833"/>
                </a:lnTo>
                <a:lnTo>
                  <a:pt x="2230960" y="3383860"/>
                </a:lnTo>
                <a:lnTo>
                  <a:pt x="2270524" y="3407513"/>
                </a:lnTo>
                <a:lnTo>
                  <a:pt x="2310338" y="3430788"/>
                </a:lnTo>
                <a:lnTo>
                  <a:pt x="2350398" y="3453683"/>
                </a:lnTo>
                <a:lnTo>
                  <a:pt x="2390704" y="3476197"/>
                </a:lnTo>
                <a:lnTo>
                  <a:pt x="2431251" y="3498325"/>
                </a:lnTo>
                <a:lnTo>
                  <a:pt x="2472037" y="3520066"/>
                </a:lnTo>
                <a:lnTo>
                  <a:pt x="2513061" y="3541418"/>
                </a:lnTo>
                <a:lnTo>
                  <a:pt x="2554320" y="3562377"/>
                </a:lnTo>
                <a:lnTo>
                  <a:pt x="2595810" y="3582942"/>
                </a:lnTo>
                <a:lnTo>
                  <a:pt x="2637531" y="3603110"/>
                </a:lnTo>
                <a:lnTo>
                  <a:pt x="2679478" y="3622878"/>
                </a:lnTo>
                <a:lnTo>
                  <a:pt x="2721651" y="3642245"/>
                </a:lnTo>
                <a:lnTo>
                  <a:pt x="2764045" y="3661206"/>
                </a:lnTo>
                <a:lnTo>
                  <a:pt x="2806660" y="3679761"/>
                </a:lnTo>
                <a:lnTo>
                  <a:pt x="2849492" y="3697907"/>
                </a:lnTo>
                <a:lnTo>
                  <a:pt x="2892539" y="3715640"/>
                </a:lnTo>
                <a:lnTo>
                  <a:pt x="2935798" y="3732960"/>
                </a:lnTo>
                <a:lnTo>
                  <a:pt x="2979267" y="3749862"/>
                </a:lnTo>
                <a:lnTo>
                  <a:pt x="3022944" y="3766345"/>
                </a:lnTo>
                <a:lnTo>
                  <a:pt x="3066826" y="3782407"/>
                </a:lnTo>
                <a:lnTo>
                  <a:pt x="3110910" y="3798044"/>
                </a:lnTo>
                <a:lnTo>
                  <a:pt x="3155194" y="3813254"/>
                </a:lnTo>
                <a:lnTo>
                  <a:pt x="3199676" y="3828036"/>
                </a:lnTo>
                <a:lnTo>
                  <a:pt x="3244354" y="3842386"/>
                </a:lnTo>
                <a:lnTo>
                  <a:pt x="3289223" y="3856301"/>
                </a:lnTo>
                <a:lnTo>
                  <a:pt x="3334284" y="3869780"/>
                </a:lnTo>
                <a:lnTo>
                  <a:pt x="3379531" y="3882820"/>
                </a:lnTo>
                <a:lnTo>
                  <a:pt x="3424965" y="3895419"/>
                </a:lnTo>
                <a:lnTo>
                  <a:pt x="3470581" y="3907574"/>
                </a:lnTo>
                <a:lnTo>
                  <a:pt x="3516377" y="3919282"/>
                </a:lnTo>
                <a:lnTo>
                  <a:pt x="3562351" y="3930541"/>
                </a:lnTo>
                <a:lnTo>
                  <a:pt x="3608501" y="3941349"/>
                </a:lnTo>
                <a:lnTo>
                  <a:pt x="3654824" y="3951703"/>
                </a:lnTo>
                <a:lnTo>
                  <a:pt x="3701317" y="3961601"/>
                </a:lnTo>
                <a:lnTo>
                  <a:pt x="3747978" y="3971040"/>
                </a:lnTo>
                <a:lnTo>
                  <a:pt x="3794805" y="3980018"/>
                </a:lnTo>
                <a:lnTo>
                  <a:pt x="3841795" y="3988532"/>
                </a:lnTo>
                <a:lnTo>
                  <a:pt x="3888945" y="3996580"/>
                </a:lnTo>
                <a:lnTo>
                  <a:pt x="3936254" y="4004160"/>
                </a:lnTo>
                <a:lnTo>
                  <a:pt x="3983718" y="4011268"/>
                </a:lnTo>
                <a:lnTo>
                  <a:pt x="4031336" y="4017903"/>
                </a:lnTo>
                <a:lnTo>
                  <a:pt x="4079104" y="4024061"/>
                </a:lnTo>
                <a:lnTo>
                  <a:pt x="4127021" y="4029741"/>
                </a:lnTo>
                <a:lnTo>
                  <a:pt x="4175083" y="4034941"/>
                </a:lnTo>
                <a:lnTo>
                  <a:pt x="4223289" y="4039656"/>
                </a:lnTo>
                <a:lnTo>
                  <a:pt x="4271636" y="4043886"/>
                </a:lnTo>
                <a:lnTo>
                  <a:pt x="4320121" y="4047628"/>
                </a:lnTo>
                <a:lnTo>
                  <a:pt x="4368742" y="4050878"/>
                </a:lnTo>
                <a:lnTo>
                  <a:pt x="4417497" y="4053635"/>
                </a:lnTo>
                <a:lnTo>
                  <a:pt x="4466382" y="4055897"/>
                </a:lnTo>
                <a:lnTo>
                  <a:pt x="4515396" y="4057660"/>
                </a:lnTo>
                <a:lnTo>
                  <a:pt x="4564537" y="4058923"/>
                </a:lnTo>
                <a:lnTo>
                  <a:pt x="4613801" y="4059682"/>
                </a:lnTo>
                <a:lnTo>
                  <a:pt x="4663186" y="4059936"/>
                </a:lnTo>
                <a:lnTo>
                  <a:pt x="4715093" y="4059655"/>
                </a:lnTo>
                <a:lnTo>
                  <a:pt x="4766869" y="4058816"/>
                </a:lnTo>
                <a:lnTo>
                  <a:pt x="4818509" y="4057421"/>
                </a:lnTo>
                <a:lnTo>
                  <a:pt x="4870012" y="4055472"/>
                </a:lnTo>
                <a:lnTo>
                  <a:pt x="4921374" y="4052974"/>
                </a:lnTo>
                <a:lnTo>
                  <a:pt x="4972591" y="4049927"/>
                </a:lnTo>
                <a:lnTo>
                  <a:pt x="5023662" y="4046336"/>
                </a:lnTo>
                <a:lnTo>
                  <a:pt x="5074583" y="4042202"/>
                </a:lnTo>
                <a:lnTo>
                  <a:pt x="5125351" y="4037529"/>
                </a:lnTo>
                <a:lnTo>
                  <a:pt x="5175963" y="4032320"/>
                </a:lnTo>
                <a:lnTo>
                  <a:pt x="5226417" y="4026577"/>
                </a:lnTo>
                <a:lnTo>
                  <a:pt x="5276709" y="4020303"/>
                </a:lnTo>
                <a:lnTo>
                  <a:pt x="5326837" y="4013502"/>
                </a:lnTo>
                <a:lnTo>
                  <a:pt x="5376797" y="4006174"/>
                </a:lnTo>
                <a:lnTo>
                  <a:pt x="5426586" y="3998324"/>
                </a:lnTo>
                <a:lnTo>
                  <a:pt x="5476203" y="3989955"/>
                </a:lnTo>
                <a:lnTo>
                  <a:pt x="5525643" y="3981069"/>
                </a:lnTo>
                <a:lnTo>
                  <a:pt x="5699760" y="3944747"/>
                </a:lnTo>
                <a:lnTo>
                  <a:pt x="5699760" y="0"/>
                </a:lnTo>
                <a:close/>
              </a:path>
            </a:pathLst>
          </a:custGeom>
          <a:solidFill>
            <a:schemeClr val="tx2">
              <a:lumMod val="60000"/>
              <a:lumOff val="40000"/>
            </a:schemeClr>
          </a:solid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5</a:t>
            </a:fld>
            <a:endParaRPr dirty="0"/>
          </a:p>
        </p:txBody>
      </p:sp>
      <p:sp>
        <p:nvSpPr>
          <p:cNvPr id="7" name="object 7"/>
          <p:cNvSpPr txBox="1"/>
          <p:nvPr/>
        </p:nvSpPr>
        <p:spPr>
          <a:xfrm>
            <a:off x="1295400" y="607367"/>
            <a:ext cx="9863581" cy="5981637"/>
          </a:xfrm>
          <a:prstGeom prst="rect">
            <a:avLst/>
          </a:prstGeom>
        </p:spPr>
        <p:txBody>
          <a:bodyPr vert="horz" wrap="square" lIns="0" tIns="0" rIns="0" bIns="0" rtlCol="0">
            <a:spAutoFit/>
          </a:bodyPr>
          <a:lstStyle/>
          <a:p>
            <a:r>
              <a:rPr lang="en-US" sz="3600" b="1" dirty="0">
                <a:latin typeface="+mj-lt"/>
              </a:rPr>
              <a:t>COMMUNITY CONTEXT</a:t>
            </a:r>
          </a:p>
          <a:p>
            <a:endParaRPr lang="en-US" sz="2000" b="1" dirty="0"/>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Many members of the communities near and around the port have experienced years of under and disinvestment. We are therefore interested in development, as long as it does not cause harm to the health and wellbeing of citizens or the environment, is conducted in a transparent manner and deeply engages local residents as partners in the port expansion.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disproportionate and unchecked siting of polluting facilities in and near people of color and low-income communities is well-documented. Black communities near the port already suffer from high rates of cancer, and respiratory ailments. These pre-existing conditions have resulted in higher death rates during this Coronavirus Pandemic. </a:t>
            </a:r>
            <a:r>
              <a:rPr lang="en-US" sz="2000" b="1" dirty="0">
                <a:latin typeface="Calibri" panose="020F0502020204030204" pitchFamily="34" charset="0"/>
                <a:cs typeface="Calibri" panose="020F0502020204030204" pitchFamily="34" charset="0"/>
              </a:rPr>
              <a:t>The result of this environmental racism is that Black communities have often been used as Sacrifice Zones. </a:t>
            </a:r>
          </a:p>
          <a:p>
            <a:pPr marL="12700" marR="5080">
              <a:lnSpc>
                <a:spcPct val="90000"/>
              </a:lnSpc>
              <a:tabLst>
                <a:tab pos="2492375" algn="l"/>
              </a:tabLst>
            </a:pPr>
            <a:endParaRPr lang="en-US" sz="2000" dirty="0"/>
          </a:p>
          <a:p>
            <a:pPr marL="12700" marR="5080">
              <a:lnSpc>
                <a:spcPct val="90000"/>
              </a:lnSpc>
              <a:tabLst>
                <a:tab pos="2492375" algn="l"/>
              </a:tabLst>
            </a:pPr>
            <a:r>
              <a:rPr lang="en-US" sz="1100" dirty="0"/>
              <a:t>Source: DCBAC public comments to Delaware Natural Resources and Environmental Control (DNREC) on Port expansion and presentations by entities seeking permits</a:t>
            </a:r>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r>
              <a:rPr lang="en-US" dirty="0"/>
              <a:t>.</a:t>
            </a:r>
            <a:endParaRPr dirty="0">
              <a:latin typeface="Calibri"/>
              <a:cs typeface="Calibri"/>
            </a:endParaRPr>
          </a:p>
        </p:txBody>
      </p:sp>
      <p:sp>
        <p:nvSpPr>
          <p:cNvPr id="4" name="Footer Placeholder 3"/>
          <p:cNvSpPr>
            <a:spLocks noGrp="1"/>
          </p:cNvSpPr>
          <p:nvPr>
            <p:ph type="ftr" sz="quarter" idx="5"/>
          </p:nvPr>
        </p:nvSpPr>
        <p:spPr>
          <a:xfrm>
            <a:off x="3352800" y="6271103"/>
            <a:ext cx="3901440" cy="342900"/>
          </a:xfrm>
        </p:spPr>
        <p:txBody>
          <a:bodyPr/>
          <a:lstStyle/>
          <a:p>
            <a:r>
              <a:rPr lang="en-US" dirty="0"/>
              <a:t>www.delcbac.org</a:t>
            </a:r>
          </a:p>
        </p:txBody>
      </p:sp>
    </p:spTree>
    <p:extLst>
      <p:ext uri="{BB962C8B-B14F-4D97-AF65-F5344CB8AC3E}">
        <p14:creationId xmlns:p14="http://schemas.microsoft.com/office/powerpoint/2010/main" val="3596794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6</a:t>
            </a:fld>
            <a:endParaRPr dirty="0"/>
          </a:p>
        </p:txBody>
      </p:sp>
      <p:sp>
        <p:nvSpPr>
          <p:cNvPr id="7" name="object 7"/>
          <p:cNvSpPr txBox="1"/>
          <p:nvPr/>
        </p:nvSpPr>
        <p:spPr>
          <a:xfrm>
            <a:off x="162256" y="152400"/>
            <a:ext cx="7619999" cy="7660559"/>
          </a:xfrm>
          <a:prstGeom prst="rect">
            <a:avLst/>
          </a:prstGeom>
        </p:spPr>
        <p:txBody>
          <a:bodyPr vert="horz" wrap="square" lIns="0" tIns="0" rIns="0" bIns="0" rtlCol="0">
            <a:spAutoFit/>
          </a:bodyPr>
          <a:lstStyle/>
          <a:p>
            <a:pPr marL="12700" marR="5080">
              <a:lnSpc>
                <a:spcPct val="90000"/>
              </a:lnSpc>
              <a:tabLst>
                <a:tab pos="2492375" algn="l"/>
              </a:tabLst>
            </a:pPr>
            <a:r>
              <a:rPr lang="en-US" b="1" dirty="0">
                <a:latin typeface="Calibri" panose="020F0502020204030204" pitchFamily="34" charset="0"/>
                <a:cs typeface="Calibri" panose="020F0502020204030204" pitchFamily="34" charset="0"/>
              </a:rPr>
              <a:t>Permitting and </a:t>
            </a:r>
            <a:r>
              <a:rPr lang="en-US" b="1" dirty="0" smtClean="0">
                <a:latin typeface="Calibri" panose="020F0502020204030204" pitchFamily="34" charset="0"/>
                <a:cs typeface="Calibri" panose="020F0502020204030204" pitchFamily="34" charset="0"/>
              </a:rPr>
              <a:t>Approvals:</a:t>
            </a:r>
          </a:p>
          <a:p>
            <a:pPr marL="12700" marR="5080">
              <a:lnSpc>
                <a:spcPct val="90000"/>
              </a:lnSpc>
              <a:tabLst>
                <a:tab pos="2492375" algn="l"/>
              </a:tabLst>
            </a:pPr>
            <a:endParaRPr lang="en-US" dirty="0">
              <a:latin typeface="Calibri" panose="020F0502020204030204" pitchFamily="34" charset="0"/>
              <a:cs typeface="Calibri" panose="020F0502020204030204" pitchFamily="34" charset="0"/>
            </a:endParaRPr>
          </a:p>
          <a:p>
            <a:pPr marL="298450" marR="5080" indent="-285750">
              <a:lnSpc>
                <a:spcPct val="90000"/>
              </a:lnSpc>
              <a:buFont typeface="Arial" panose="020B0604020202020204" pitchFamily="34" charset="0"/>
              <a:buChar char="•"/>
              <a:tabLst>
                <a:tab pos="2492375" algn="l"/>
              </a:tabLst>
            </a:pPr>
            <a:r>
              <a:rPr lang="en-US" dirty="0">
                <a:latin typeface="Calibri" panose="020F0502020204030204" pitchFamily="34" charset="0"/>
                <a:cs typeface="Calibri" panose="020F0502020204030204" pitchFamily="34" charset="0"/>
              </a:rPr>
              <a:t>Federal Consistency Certification-Delaware Coastal Management Program</a:t>
            </a:r>
          </a:p>
          <a:p>
            <a:pPr marL="298450" marR="5080" indent="-285750">
              <a:lnSpc>
                <a:spcPct val="90000"/>
              </a:lnSpc>
              <a:buFont typeface="Arial" panose="020B0604020202020204" pitchFamily="34" charset="0"/>
              <a:buChar char="•"/>
              <a:tabLst>
                <a:tab pos="2492375" algn="l"/>
              </a:tabLst>
            </a:pPr>
            <a:r>
              <a:rPr lang="en-US" dirty="0">
                <a:latin typeface="Calibri" panose="020F0502020204030204" pitchFamily="34" charset="0"/>
                <a:cs typeface="Calibri" panose="020F0502020204030204" pitchFamily="34" charset="0"/>
              </a:rPr>
              <a:t>State of Delaware Subaqueous Lands Permit (</a:t>
            </a:r>
            <a:r>
              <a:rPr lang="en-US" b="1" dirty="0">
                <a:latin typeface="Calibri" panose="020F0502020204030204" pitchFamily="34" charset="0"/>
                <a:cs typeface="Calibri" panose="020F0502020204030204" pitchFamily="34" charset="0"/>
              </a:rPr>
              <a:t>We have appealed this.</a:t>
            </a:r>
            <a:r>
              <a:rPr lang="en-US" dirty="0">
                <a:latin typeface="Calibri" panose="020F0502020204030204" pitchFamily="34" charset="0"/>
                <a:cs typeface="Calibri" panose="020F0502020204030204" pitchFamily="34" charset="0"/>
              </a:rPr>
              <a:t>)</a:t>
            </a:r>
          </a:p>
          <a:p>
            <a:pPr marL="298450" marR="5080" indent="-285750">
              <a:lnSpc>
                <a:spcPct val="90000"/>
              </a:lnSpc>
              <a:buFont typeface="Arial" panose="020B0604020202020204" pitchFamily="34" charset="0"/>
              <a:buChar char="•"/>
              <a:tabLst>
                <a:tab pos="2492375" algn="l"/>
              </a:tabLst>
            </a:pPr>
            <a:r>
              <a:rPr lang="en-US" dirty="0">
                <a:latin typeface="Calibri" panose="020F0502020204030204" pitchFamily="34" charset="0"/>
                <a:cs typeface="Calibri" panose="020F0502020204030204" pitchFamily="34" charset="0"/>
              </a:rPr>
              <a:t>Clean Water Act Section 401 Water Quality Certification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proposed project supports the redevelopment of the Edgemoor Site into a multi-user containerized cargo port.  The primary harbor access channel will provide access to an approximately 2,600 foot long wharf structure.  </a:t>
            </a:r>
            <a:r>
              <a:rPr lang="en-US" b="1" dirty="0">
                <a:latin typeface="Calibri" panose="020F0502020204030204" pitchFamily="34" charset="0"/>
                <a:cs typeface="Calibri" panose="020F0502020204030204" pitchFamily="34" charset="0"/>
              </a:rPr>
              <a:t>The berth and access channel will be excavated to the 45-foot mean lower low water (MLLW) project depth.  </a:t>
            </a:r>
            <a:r>
              <a:rPr lang="en-US" dirty="0">
                <a:latin typeface="Calibri" panose="020F0502020204030204" pitchFamily="34" charset="0"/>
                <a:cs typeface="Calibri" panose="020F0502020204030204" pitchFamily="34" charset="0"/>
              </a:rPr>
              <a:t>At the riverward edge of the wharf the future river bottom will be shaped to slope upward to a quay wall along the landside of the wharf.  The quay wall will support the elevation transition from the river bottom to the grade of land within the new port.  </a:t>
            </a:r>
            <a:r>
              <a:rPr lang="en-US" b="1" dirty="0">
                <a:latin typeface="Calibri" panose="020F0502020204030204" pitchFamily="34" charset="0"/>
                <a:cs typeface="Calibri" panose="020F0502020204030204" pitchFamily="34" charset="0"/>
              </a:rPr>
              <a:t>The 45-foot MLLW project depth  matches the maintained depth of the Federal navigation channel. </a:t>
            </a:r>
          </a:p>
          <a:p>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“sediments that contain hazardous substances, such as </a:t>
            </a:r>
            <a:r>
              <a:rPr lang="en-US" b="1" dirty="0">
                <a:latin typeface="Calibri" panose="020F0502020204030204" pitchFamily="34" charset="0"/>
                <a:cs typeface="Calibri" panose="020F0502020204030204" pitchFamily="34" charset="0"/>
              </a:rPr>
              <a:t>aromatic hydrocarbons (PAHs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metals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dioxins</a:t>
            </a:r>
            <a:r>
              <a:rPr lang="en-US" dirty="0">
                <a:latin typeface="Calibri" panose="020F0502020204030204" pitchFamily="34" charset="0"/>
                <a:cs typeface="Calibri" panose="020F0502020204030204" pitchFamily="34" charset="0"/>
              </a:rPr>
              <a:t> and furans and </a:t>
            </a:r>
            <a:r>
              <a:rPr lang="en-US" b="1" dirty="0">
                <a:latin typeface="Calibri" panose="020F0502020204030204" pitchFamily="34" charset="0"/>
                <a:cs typeface="Calibri" panose="020F0502020204030204" pitchFamily="34" charset="0"/>
              </a:rPr>
              <a:t>polychlorinated biphenyls (PCBs</a:t>
            </a:r>
            <a:r>
              <a:rPr lang="en-US" dirty="0">
                <a:latin typeface="Calibri" panose="020F0502020204030204" pitchFamily="34" charset="0"/>
                <a:cs typeface="Calibri" panose="020F0502020204030204" pitchFamily="34" charset="0"/>
              </a:rPr>
              <a:t>).  PCBs are of particular concern in the Delaware River due to their bio-accumulating properties, chemical stability, and environmental toxicity.  Potential PCB removal will be assessed for each alternative.”</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pPr marL="12700" marR="5080">
              <a:lnSpc>
                <a:spcPct val="90000"/>
              </a:lnSpc>
              <a:tabLst>
                <a:tab pos="2492375" algn="l"/>
              </a:tabLst>
            </a:pPr>
            <a:r>
              <a:rPr lang="en-US" dirty="0">
                <a:latin typeface="Calibri" panose="020F0502020204030204" pitchFamily="34" charset="0"/>
                <a:cs typeface="Calibri" panose="020F0502020204030204" pitchFamily="34" charset="0"/>
              </a:rPr>
              <a:t>Source: </a:t>
            </a:r>
            <a:r>
              <a:rPr lang="en-US" dirty="0">
                <a:latin typeface="Calibri" panose="020F0502020204030204" pitchFamily="34" charset="0"/>
                <a:cs typeface="Calibri" panose="020F0502020204030204" pitchFamily="34" charset="0"/>
              </a:rPr>
              <a:t>Edgemoor</a:t>
            </a:r>
            <a:r>
              <a:rPr lang="en-US" dirty="0">
                <a:latin typeface="Calibri" panose="020F0502020204030204" pitchFamily="34" charset="0"/>
                <a:cs typeface="Calibri" panose="020F0502020204030204" pitchFamily="34" charset="0"/>
              </a:rPr>
              <a:t> Environmental Assessment</a:t>
            </a:r>
          </a:p>
          <a:p>
            <a:pPr marL="12700" marR="5080" algn="ctr">
              <a:lnSpc>
                <a:spcPct val="90000"/>
              </a:lnSpc>
              <a:tabLst>
                <a:tab pos="2492375" algn="l"/>
              </a:tabLst>
            </a:pPr>
            <a:r>
              <a:rPr lang="en-US" dirty="0"/>
              <a:t>.</a:t>
            </a:r>
            <a:endParaRPr lang="en-US" b="1" dirty="0">
              <a:latin typeface="Calibri" panose="020F0502020204030204" pitchFamily="34" charset="0"/>
              <a:cs typeface="Calibri" panose="020F0502020204030204" pitchFamily="34" charset="0"/>
            </a:endParaRPr>
          </a:p>
          <a:p>
            <a:pPr marL="285750" indent="-285750">
              <a:buFontTx/>
              <a:buChar char="-"/>
            </a:pPr>
            <a:endParaRPr lang="en-US"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marL="12700" marR="5080">
              <a:lnSpc>
                <a:spcPct val="90000"/>
              </a:lnSpc>
              <a:tabLst>
                <a:tab pos="2492375" algn="l"/>
              </a:tabLst>
            </a:pPr>
            <a:endParaRPr lang="en-US" dirty="0">
              <a:latin typeface="Calibri" panose="020F0502020204030204" pitchFamily="34" charset="0"/>
              <a:cs typeface="Calibri" panose="020F0502020204030204" pitchFamily="34" charset="0"/>
            </a:endParaRPr>
          </a:p>
          <a:p>
            <a:pPr marL="12700" marR="5080">
              <a:lnSpc>
                <a:spcPct val="90000"/>
              </a:lnSpc>
              <a:tabLst>
                <a:tab pos="2492375" algn="l"/>
              </a:tabLst>
            </a:pPr>
            <a:endParaRPr dirty="0">
              <a:latin typeface="Calibri"/>
              <a:cs typeface="Calibri"/>
            </a:endParaRPr>
          </a:p>
        </p:txBody>
      </p:sp>
      <p:sp>
        <p:nvSpPr>
          <p:cNvPr id="4" name="Footer Placeholder 3"/>
          <p:cNvSpPr>
            <a:spLocks noGrp="1"/>
          </p:cNvSpPr>
          <p:nvPr>
            <p:ph type="ftr" sz="quarter" idx="5"/>
          </p:nvPr>
        </p:nvSpPr>
        <p:spPr>
          <a:xfrm>
            <a:off x="4272299" y="6373718"/>
            <a:ext cx="3901440" cy="342900"/>
          </a:xfrm>
        </p:spPr>
        <p:txBody>
          <a:bodyPr/>
          <a:lstStyle/>
          <a:p>
            <a:r>
              <a:rPr lang="en-US" dirty="0"/>
              <a:t>www.delcbac.org</a:t>
            </a:r>
          </a:p>
        </p:txBody>
      </p:sp>
      <p:pic>
        <p:nvPicPr>
          <p:cNvPr id="9" name="Picture 8">
            <a:extLst>
              <a:ext uri="{FF2B5EF4-FFF2-40B4-BE49-F238E27FC236}">
                <a16:creationId xmlns:a16="http://schemas.microsoft.com/office/drawing/2014/main" id="{749C1486-AACA-6844-9F20-6C9FED57AE1E}"/>
              </a:ext>
            </a:extLst>
          </p:cNvPr>
          <p:cNvPicPr>
            <a:picLocks noChangeAspect="1"/>
          </p:cNvPicPr>
          <p:nvPr/>
        </p:nvPicPr>
        <p:blipFill>
          <a:blip r:embed="rId2"/>
          <a:stretch>
            <a:fillRect/>
          </a:stretch>
        </p:blipFill>
        <p:spPr>
          <a:xfrm>
            <a:off x="7819769" y="8922"/>
            <a:ext cx="3962400" cy="5257800"/>
          </a:xfrm>
          <a:prstGeom prst="rect">
            <a:avLst/>
          </a:prstGeom>
        </p:spPr>
      </p:pic>
      <p:sp>
        <p:nvSpPr>
          <p:cNvPr id="10" name="TextBox 9">
            <a:extLst>
              <a:ext uri="{FF2B5EF4-FFF2-40B4-BE49-F238E27FC236}">
                <a16:creationId xmlns:a16="http://schemas.microsoft.com/office/drawing/2014/main" id="{8F1B50C7-1673-1740-BEEC-3D7E38163453}"/>
              </a:ext>
            </a:extLst>
          </p:cNvPr>
          <p:cNvSpPr txBox="1"/>
          <p:nvPr/>
        </p:nvSpPr>
        <p:spPr>
          <a:xfrm>
            <a:off x="7006887" y="5266722"/>
            <a:ext cx="4775282" cy="1477328"/>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	- 3.3 million cubic yards of dredging</a:t>
            </a:r>
          </a:p>
          <a:p>
            <a:r>
              <a:rPr lang="en-US" b="1" dirty="0">
                <a:latin typeface="Calibri" panose="020F0502020204030204" pitchFamily="34" charset="0"/>
                <a:cs typeface="Calibri" panose="020F0502020204030204" pitchFamily="34" charset="0"/>
              </a:rPr>
              <a:t>	- Extensive shoreline habitat loss</a:t>
            </a:r>
          </a:p>
          <a:p>
            <a:r>
              <a:rPr lang="en-US" b="1" dirty="0">
                <a:latin typeface="Calibri" panose="020F0502020204030204" pitchFamily="34" charset="0"/>
                <a:cs typeface="Calibri" panose="020F0502020204030204" pitchFamily="34" charset="0"/>
              </a:rPr>
              <a:t>	- Significant subaqueous impacts</a:t>
            </a:r>
          </a:p>
          <a:p>
            <a:r>
              <a:rPr lang="en-US" b="1" dirty="0">
                <a:latin typeface="Calibri" panose="020F0502020204030204" pitchFamily="34" charset="0"/>
                <a:cs typeface="Calibri" panose="020F0502020204030204" pitchFamily="34" charset="0"/>
              </a:rPr>
              <a:t>	- No community input into mitigation  </a:t>
            </a:r>
          </a:p>
          <a:p>
            <a:r>
              <a:rPr lang="en-US" b="1" dirty="0">
                <a:latin typeface="Calibri" panose="020F0502020204030204" pitchFamily="34" charset="0"/>
                <a:cs typeface="Calibri" panose="020F0502020204030204" pitchFamily="34" charset="0"/>
              </a:rPr>
              <a:t>	- Mitigation insufficient</a:t>
            </a:r>
          </a:p>
        </p:txBody>
      </p:sp>
    </p:spTree>
    <p:extLst>
      <p:ext uri="{BB962C8B-B14F-4D97-AF65-F5344CB8AC3E}">
        <p14:creationId xmlns:p14="http://schemas.microsoft.com/office/powerpoint/2010/main" val="339449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0758941" y="5181600"/>
            <a:ext cx="963294" cy="962025"/>
          </a:xfrm>
          <a:custGeom>
            <a:avLst/>
            <a:gdLst/>
            <a:ahLst/>
            <a:cxnLst/>
            <a:rect l="l" t="t" r="r" b="b"/>
            <a:pathLst>
              <a:path w="963295" h="962025">
                <a:moveTo>
                  <a:pt x="481583" y="0"/>
                </a:moveTo>
                <a:lnTo>
                  <a:pt x="432350" y="2482"/>
                </a:lnTo>
                <a:lnTo>
                  <a:pt x="384537" y="9768"/>
                </a:lnTo>
                <a:lnTo>
                  <a:pt x="338388" y="21616"/>
                </a:lnTo>
                <a:lnTo>
                  <a:pt x="294143" y="37784"/>
                </a:lnTo>
                <a:lnTo>
                  <a:pt x="252047" y="58031"/>
                </a:lnTo>
                <a:lnTo>
                  <a:pt x="212340" y="82115"/>
                </a:lnTo>
                <a:lnTo>
                  <a:pt x="175265" y="109794"/>
                </a:lnTo>
                <a:lnTo>
                  <a:pt x="141065" y="140827"/>
                </a:lnTo>
                <a:lnTo>
                  <a:pt x="109981" y="174971"/>
                </a:lnTo>
                <a:lnTo>
                  <a:pt x="82255" y="211987"/>
                </a:lnTo>
                <a:lnTo>
                  <a:pt x="58131" y="251630"/>
                </a:lnTo>
                <a:lnTo>
                  <a:pt x="37849" y="293661"/>
                </a:lnTo>
                <a:lnTo>
                  <a:pt x="21653" y="337837"/>
                </a:lnTo>
                <a:lnTo>
                  <a:pt x="9785" y="383917"/>
                </a:lnTo>
                <a:lnTo>
                  <a:pt x="2486" y="431659"/>
                </a:lnTo>
                <a:lnTo>
                  <a:pt x="0" y="480821"/>
                </a:lnTo>
                <a:lnTo>
                  <a:pt x="2486" y="529982"/>
                </a:lnTo>
                <a:lnTo>
                  <a:pt x="9785" y="577722"/>
                </a:lnTo>
                <a:lnTo>
                  <a:pt x="21653" y="623801"/>
                </a:lnTo>
                <a:lnTo>
                  <a:pt x="37849" y="667976"/>
                </a:lnTo>
                <a:lnTo>
                  <a:pt x="58131" y="710007"/>
                </a:lnTo>
                <a:lnTo>
                  <a:pt x="82255" y="749651"/>
                </a:lnTo>
                <a:lnTo>
                  <a:pt x="109981" y="786666"/>
                </a:lnTo>
                <a:lnTo>
                  <a:pt x="141065" y="820812"/>
                </a:lnTo>
                <a:lnTo>
                  <a:pt x="175265" y="851845"/>
                </a:lnTo>
                <a:lnTo>
                  <a:pt x="212340" y="879525"/>
                </a:lnTo>
                <a:lnTo>
                  <a:pt x="252047" y="903610"/>
                </a:lnTo>
                <a:lnTo>
                  <a:pt x="294143" y="923857"/>
                </a:lnTo>
                <a:lnTo>
                  <a:pt x="338388" y="940026"/>
                </a:lnTo>
                <a:lnTo>
                  <a:pt x="384537" y="951875"/>
                </a:lnTo>
                <a:lnTo>
                  <a:pt x="432350" y="959161"/>
                </a:lnTo>
                <a:lnTo>
                  <a:pt x="481583" y="961643"/>
                </a:lnTo>
                <a:lnTo>
                  <a:pt x="530817" y="959161"/>
                </a:lnTo>
                <a:lnTo>
                  <a:pt x="578630" y="951875"/>
                </a:lnTo>
                <a:lnTo>
                  <a:pt x="624779" y="940026"/>
                </a:lnTo>
                <a:lnTo>
                  <a:pt x="669024" y="923857"/>
                </a:lnTo>
                <a:lnTo>
                  <a:pt x="711120" y="903610"/>
                </a:lnTo>
                <a:lnTo>
                  <a:pt x="750827" y="879525"/>
                </a:lnTo>
                <a:lnTo>
                  <a:pt x="787902" y="851845"/>
                </a:lnTo>
                <a:lnTo>
                  <a:pt x="822102" y="820812"/>
                </a:lnTo>
                <a:lnTo>
                  <a:pt x="853186" y="786666"/>
                </a:lnTo>
                <a:lnTo>
                  <a:pt x="880912" y="749651"/>
                </a:lnTo>
                <a:lnTo>
                  <a:pt x="905036" y="710007"/>
                </a:lnTo>
                <a:lnTo>
                  <a:pt x="925318" y="667976"/>
                </a:lnTo>
                <a:lnTo>
                  <a:pt x="941514" y="623801"/>
                </a:lnTo>
                <a:lnTo>
                  <a:pt x="953382" y="577722"/>
                </a:lnTo>
                <a:lnTo>
                  <a:pt x="960681" y="529982"/>
                </a:lnTo>
                <a:lnTo>
                  <a:pt x="963168" y="480821"/>
                </a:lnTo>
                <a:lnTo>
                  <a:pt x="960681" y="431659"/>
                </a:lnTo>
                <a:lnTo>
                  <a:pt x="953382" y="383917"/>
                </a:lnTo>
                <a:lnTo>
                  <a:pt x="941514" y="337837"/>
                </a:lnTo>
                <a:lnTo>
                  <a:pt x="925318" y="293661"/>
                </a:lnTo>
                <a:lnTo>
                  <a:pt x="905036" y="251630"/>
                </a:lnTo>
                <a:lnTo>
                  <a:pt x="880912" y="211987"/>
                </a:lnTo>
                <a:lnTo>
                  <a:pt x="853186" y="174971"/>
                </a:lnTo>
                <a:lnTo>
                  <a:pt x="822102" y="140827"/>
                </a:lnTo>
                <a:lnTo>
                  <a:pt x="787902" y="109794"/>
                </a:lnTo>
                <a:lnTo>
                  <a:pt x="750827" y="82115"/>
                </a:lnTo>
                <a:lnTo>
                  <a:pt x="711120" y="58031"/>
                </a:lnTo>
                <a:lnTo>
                  <a:pt x="669024" y="37784"/>
                </a:lnTo>
                <a:lnTo>
                  <a:pt x="624779" y="21616"/>
                </a:lnTo>
                <a:lnTo>
                  <a:pt x="578630" y="9768"/>
                </a:lnTo>
                <a:lnTo>
                  <a:pt x="530817" y="2482"/>
                </a:lnTo>
                <a:lnTo>
                  <a:pt x="481583" y="0"/>
                </a:lnTo>
                <a:close/>
              </a:path>
            </a:pathLst>
          </a:custGeom>
          <a:solidFill>
            <a:srgbClr val="4471C4"/>
          </a:solidFill>
        </p:spPr>
        <p:txBody>
          <a:bodyPr wrap="square" lIns="0" tIns="0" rIns="0" bIns="0" rtlCol="0"/>
          <a:lstStyle/>
          <a:p>
            <a:endParaRPr dirty="0"/>
          </a:p>
        </p:txBody>
      </p:sp>
      <p:sp>
        <p:nvSpPr>
          <p:cNvPr id="5" name="object 5"/>
          <p:cNvSpPr/>
          <p:nvPr/>
        </p:nvSpPr>
        <p:spPr>
          <a:xfrm>
            <a:off x="8732518" y="0"/>
            <a:ext cx="3459481" cy="2057400"/>
          </a:xfrm>
          <a:custGeom>
            <a:avLst/>
            <a:gdLst/>
            <a:ahLst/>
            <a:cxnLst/>
            <a:rect l="l" t="t" r="r" b="b"/>
            <a:pathLst>
              <a:path w="5699759" h="4060190">
                <a:moveTo>
                  <a:pt x="5699760" y="0"/>
                </a:moveTo>
                <a:lnTo>
                  <a:pt x="0" y="0"/>
                </a:lnTo>
                <a:lnTo>
                  <a:pt x="8509" y="67436"/>
                </a:lnTo>
                <a:lnTo>
                  <a:pt x="15991" y="114786"/>
                </a:lnTo>
                <a:lnTo>
                  <a:pt x="23942" y="161978"/>
                </a:lnTo>
                <a:lnTo>
                  <a:pt x="32360" y="209011"/>
                </a:lnTo>
                <a:lnTo>
                  <a:pt x="41242" y="255880"/>
                </a:lnTo>
                <a:lnTo>
                  <a:pt x="50586" y="302584"/>
                </a:lnTo>
                <a:lnTo>
                  <a:pt x="60389" y="349121"/>
                </a:lnTo>
                <a:lnTo>
                  <a:pt x="70648" y="395488"/>
                </a:lnTo>
                <a:lnTo>
                  <a:pt x="81362" y="441682"/>
                </a:lnTo>
                <a:lnTo>
                  <a:pt x="92527" y="487702"/>
                </a:lnTo>
                <a:lnTo>
                  <a:pt x="104142" y="533543"/>
                </a:lnTo>
                <a:lnTo>
                  <a:pt x="116204" y="579206"/>
                </a:lnTo>
                <a:lnTo>
                  <a:pt x="128709" y="624685"/>
                </a:lnTo>
                <a:lnTo>
                  <a:pt x="141657" y="669980"/>
                </a:lnTo>
                <a:lnTo>
                  <a:pt x="155045" y="715088"/>
                </a:lnTo>
                <a:lnTo>
                  <a:pt x="168869" y="760006"/>
                </a:lnTo>
                <a:lnTo>
                  <a:pt x="183127" y="804731"/>
                </a:lnTo>
                <a:lnTo>
                  <a:pt x="197818" y="849262"/>
                </a:lnTo>
                <a:lnTo>
                  <a:pt x="212938" y="893596"/>
                </a:lnTo>
                <a:lnTo>
                  <a:pt x="228486" y="937730"/>
                </a:lnTo>
                <a:lnTo>
                  <a:pt x="244458" y="981662"/>
                </a:lnTo>
                <a:lnTo>
                  <a:pt x="260852" y="1025390"/>
                </a:lnTo>
                <a:lnTo>
                  <a:pt x="277665" y="1068910"/>
                </a:lnTo>
                <a:lnTo>
                  <a:pt x="294896" y="1112221"/>
                </a:lnTo>
                <a:lnTo>
                  <a:pt x="312542" y="1155320"/>
                </a:lnTo>
                <a:lnTo>
                  <a:pt x="330600" y="1198205"/>
                </a:lnTo>
                <a:lnTo>
                  <a:pt x="349068" y="1240872"/>
                </a:lnTo>
                <a:lnTo>
                  <a:pt x="367943" y="1283321"/>
                </a:lnTo>
                <a:lnTo>
                  <a:pt x="387223" y="1325547"/>
                </a:lnTo>
                <a:lnTo>
                  <a:pt x="406906" y="1367549"/>
                </a:lnTo>
                <a:lnTo>
                  <a:pt x="426988" y="1409325"/>
                </a:lnTo>
                <a:lnTo>
                  <a:pt x="447468" y="1450871"/>
                </a:lnTo>
                <a:lnTo>
                  <a:pt x="468343" y="1492185"/>
                </a:lnTo>
                <a:lnTo>
                  <a:pt x="489611" y="1533266"/>
                </a:lnTo>
                <a:lnTo>
                  <a:pt x="511268" y="1574109"/>
                </a:lnTo>
                <a:lnTo>
                  <a:pt x="533313" y="1614714"/>
                </a:lnTo>
                <a:lnTo>
                  <a:pt x="555744" y="1655077"/>
                </a:lnTo>
                <a:lnTo>
                  <a:pt x="578557" y="1695195"/>
                </a:lnTo>
                <a:lnTo>
                  <a:pt x="601750" y="1735068"/>
                </a:lnTo>
                <a:lnTo>
                  <a:pt x="625321" y="1774691"/>
                </a:lnTo>
                <a:lnTo>
                  <a:pt x="649267" y="1814063"/>
                </a:lnTo>
                <a:lnTo>
                  <a:pt x="673586" y="1853181"/>
                </a:lnTo>
                <a:lnTo>
                  <a:pt x="698275" y="1892043"/>
                </a:lnTo>
                <a:lnTo>
                  <a:pt x="723332" y="1930645"/>
                </a:lnTo>
                <a:lnTo>
                  <a:pt x="748755" y="1968987"/>
                </a:lnTo>
                <a:lnTo>
                  <a:pt x="774540" y="2007064"/>
                </a:lnTo>
                <a:lnTo>
                  <a:pt x="800686" y="2044876"/>
                </a:lnTo>
                <a:lnTo>
                  <a:pt x="827190" y="2082418"/>
                </a:lnTo>
                <a:lnTo>
                  <a:pt x="854050" y="2119690"/>
                </a:lnTo>
                <a:lnTo>
                  <a:pt x="881263" y="2156688"/>
                </a:lnTo>
                <a:lnTo>
                  <a:pt x="908826" y="2193409"/>
                </a:lnTo>
                <a:lnTo>
                  <a:pt x="936737" y="2229852"/>
                </a:lnTo>
                <a:lnTo>
                  <a:pt x="964994" y="2266014"/>
                </a:lnTo>
                <a:lnTo>
                  <a:pt x="993594" y="2301893"/>
                </a:lnTo>
                <a:lnTo>
                  <a:pt x="1022535" y="2337485"/>
                </a:lnTo>
                <a:lnTo>
                  <a:pt x="1051815" y="2372789"/>
                </a:lnTo>
                <a:lnTo>
                  <a:pt x="1081430" y="2407802"/>
                </a:lnTo>
                <a:lnTo>
                  <a:pt x="1111378" y="2442522"/>
                </a:lnTo>
                <a:lnTo>
                  <a:pt x="1141657" y="2476945"/>
                </a:lnTo>
                <a:lnTo>
                  <a:pt x="1172265" y="2511071"/>
                </a:lnTo>
                <a:lnTo>
                  <a:pt x="1203198" y="2544895"/>
                </a:lnTo>
                <a:lnTo>
                  <a:pt x="1234455" y="2578417"/>
                </a:lnTo>
                <a:lnTo>
                  <a:pt x="1266033" y="2611632"/>
                </a:lnTo>
                <a:lnTo>
                  <a:pt x="1297930" y="2644539"/>
                </a:lnTo>
                <a:lnTo>
                  <a:pt x="1330142" y="2677136"/>
                </a:lnTo>
                <a:lnTo>
                  <a:pt x="1362669" y="2709420"/>
                </a:lnTo>
                <a:lnTo>
                  <a:pt x="1395506" y="2741387"/>
                </a:lnTo>
                <a:lnTo>
                  <a:pt x="1428652" y="2773037"/>
                </a:lnTo>
                <a:lnTo>
                  <a:pt x="1462104" y="2804366"/>
                </a:lnTo>
                <a:lnTo>
                  <a:pt x="1495860" y="2835373"/>
                </a:lnTo>
                <a:lnTo>
                  <a:pt x="1529917" y="2866053"/>
                </a:lnTo>
                <a:lnTo>
                  <a:pt x="1564273" y="2896406"/>
                </a:lnTo>
                <a:lnTo>
                  <a:pt x="1598925" y="2926428"/>
                </a:lnTo>
                <a:lnTo>
                  <a:pt x="1633871" y="2956118"/>
                </a:lnTo>
                <a:lnTo>
                  <a:pt x="1669109" y="2985472"/>
                </a:lnTo>
                <a:lnTo>
                  <a:pt x="1704635" y="3014488"/>
                </a:lnTo>
                <a:lnTo>
                  <a:pt x="1740448" y="3043164"/>
                </a:lnTo>
                <a:lnTo>
                  <a:pt x="1776545" y="3071497"/>
                </a:lnTo>
                <a:lnTo>
                  <a:pt x="1812923" y="3099485"/>
                </a:lnTo>
                <a:lnTo>
                  <a:pt x="1849581" y="3127125"/>
                </a:lnTo>
                <a:lnTo>
                  <a:pt x="1886515" y="3154415"/>
                </a:lnTo>
                <a:lnTo>
                  <a:pt x="1923723" y="3181352"/>
                </a:lnTo>
                <a:lnTo>
                  <a:pt x="1961203" y="3207935"/>
                </a:lnTo>
                <a:lnTo>
                  <a:pt x="1998952" y="3234159"/>
                </a:lnTo>
                <a:lnTo>
                  <a:pt x="2036967" y="3260024"/>
                </a:lnTo>
                <a:lnTo>
                  <a:pt x="2075247" y="3285526"/>
                </a:lnTo>
                <a:lnTo>
                  <a:pt x="2113789" y="3310663"/>
                </a:lnTo>
                <a:lnTo>
                  <a:pt x="2152590" y="3335433"/>
                </a:lnTo>
                <a:lnTo>
                  <a:pt x="2191648" y="3359833"/>
                </a:lnTo>
                <a:lnTo>
                  <a:pt x="2230960" y="3383860"/>
                </a:lnTo>
                <a:lnTo>
                  <a:pt x="2270524" y="3407513"/>
                </a:lnTo>
                <a:lnTo>
                  <a:pt x="2310338" y="3430788"/>
                </a:lnTo>
                <a:lnTo>
                  <a:pt x="2350398" y="3453683"/>
                </a:lnTo>
                <a:lnTo>
                  <a:pt x="2390704" y="3476197"/>
                </a:lnTo>
                <a:lnTo>
                  <a:pt x="2431251" y="3498325"/>
                </a:lnTo>
                <a:lnTo>
                  <a:pt x="2472037" y="3520066"/>
                </a:lnTo>
                <a:lnTo>
                  <a:pt x="2513061" y="3541418"/>
                </a:lnTo>
                <a:lnTo>
                  <a:pt x="2554320" y="3562377"/>
                </a:lnTo>
                <a:lnTo>
                  <a:pt x="2595810" y="3582942"/>
                </a:lnTo>
                <a:lnTo>
                  <a:pt x="2637531" y="3603110"/>
                </a:lnTo>
                <a:lnTo>
                  <a:pt x="2679478" y="3622878"/>
                </a:lnTo>
                <a:lnTo>
                  <a:pt x="2721651" y="3642245"/>
                </a:lnTo>
                <a:lnTo>
                  <a:pt x="2764045" y="3661206"/>
                </a:lnTo>
                <a:lnTo>
                  <a:pt x="2806660" y="3679761"/>
                </a:lnTo>
                <a:lnTo>
                  <a:pt x="2849492" y="3697907"/>
                </a:lnTo>
                <a:lnTo>
                  <a:pt x="2892539" y="3715640"/>
                </a:lnTo>
                <a:lnTo>
                  <a:pt x="2935798" y="3732960"/>
                </a:lnTo>
                <a:lnTo>
                  <a:pt x="2979267" y="3749862"/>
                </a:lnTo>
                <a:lnTo>
                  <a:pt x="3022944" y="3766345"/>
                </a:lnTo>
                <a:lnTo>
                  <a:pt x="3066826" y="3782407"/>
                </a:lnTo>
                <a:lnTo>
                  <a:pt x="3110910" y="3798044"/>
                </a:lnTo>
                <a:lnTo>
                  <a:pt x="3155194" y="3813254"/>
                </a:lnTo>
                <a:lnTo>
                  <a:pt x="3199676" y="3828036"/>
                </a:lnTo>
                <a:lnTo>
                  <a:pt x="3244354" y="3842386"/>
                </a:lnTo>
                <a:lnTo>
                  <a:pt x="3289223" y="3856301"/>
                </a:lnTo>
                <a:lnTo>
                  <a:pt x="3334284" y="3869780"/>
                </a:lnTo>
                <a:lnTo>
                  <a:pt x="3379531" y="3882820"/>
                </a:lnTo>
                <a:lnTo>
                  <a:pt x="3424965" y="3895419"/>
                </a:lnTo>
                <a:lnTo>
                  <a:pt x="3470581" y="3907574"/>
                </a:lnTo>
                <a:lnTo>
                  <a:pt x="3516377" y="3919282"/>
                </a:lnTo>
                <a:lnTo>
                  <a:pt x="3562351" y="3930541"/>
                </a:lnTo>
                <a:lnTo>
                  <a:pt x="3608501" y="3941349"/>
                </a:lnTo>
                <a:lnTo>
                  <a:pt x="3654824" y="3951703"/>
                </a:lnTo>
                <a:lnTo>
                  <a:pt x="3701317" y="3961601"/>
                </a:lnTo>
                <a:lnTo>
                  <a:pt x="3747978" y="3971040"/>
                </a:lnTo>
                <a:lnTo>
                  <a:pt x="3794805" y="3980018"/>
                </a:lnTo>
                <a:lnTo>
                  <a:pt x="3841795" y="3988532"/>
                </a:lnTo>
                <a:lnTo>
                  <a:pt x="3888945" y="3996580"/>
                </a:lnTo>
                <a:lnTo>
                  <a:pt x="3936254" y="4004160"/>
                </a:lnTo>
                <a:lnTo>
                  <a:pt x="3983718" y="4011268"/>
                </a:lnTo>
                <a:lnTo>
                  <a:pt x="4031336" y="4017903"/>
                </a:lnTo>
                <a:lnTo>
                  <a:pt x="4079104" y="4024061"/>
                </a:lnTo>
                <a:lnTo>
                  <a:pt x="4127021" y="4029741"/>
                </a:lnTo>
                <a:lnTo>
                  <a:pt x="4175083" y="4034941"/>
                </a:lnTo>
                <a:lnTo>
                  <a:pt x="4223289" y="4039656"/>
                </a:lnTo>
                <a:lnTo>
                  <a:pt x="4271636" y="4043886"/>
                </a:lnTo>
                <a:lnTo>
                  <a:pt x="4320121" y="4047628"/>
                </a:lnTo>
                <a:lnTo>
                  <a:pt x="4368742" y="4050878"/>
                </a:lnTo>
                <a:lnTo>
                  <a:pt x="4417497" y="4053635"/>
                </a:lnTo>
                <a:lnTo>
                  <a:pt x="4466382" y="4055897"/>
                </a:lnTo>
                <a:lnTo>
                  <a:pt x="4515396" y="4057660"/>
                </a:lnTo>
                <a:lnTo>
                  <a:pt x="4564537" y="4058923"/>
                </a:lnTo>
                <a:lnTo>
                  <a:pt x="4613801" y="4059682"/>
                </a:lnTo>
                <a:lnTo>
                  <a:pt x="4663186" y="4059936"/>
                </a:lnTo>
                <a:lnTo>
                  <a:pt x="4715093" y="4059655"/>
                </a:lnTo>
                <a:lnTo>
                  <a:pt x="4766869" y="4058816"/>
                </a:lnTo>
                <a:lnTo>
                  <a:pt x="4818509" y="4057421"/>
                </a:lnTo>
                <a:lnTo>
                  <a:pt x="4870012" y="4055472"/>
                </a:lnTo>
                <a:lnTo>
                  <a:pt x="4921374" y="4052974"/>
                </a:lnTo>
                <a:lnTo>
                  <a:pt x="4972591" y="4049927"/>
                </a:lnTo>
                <a:lnTo>
                  <a:pt x="5023662" y="4046336"/>
                </a:lnTo>
                <a:lnTo>
                  <a:pt x="5074583" y="4042202"/>
                </a:lnTo>
                <a:lnTo>
                  <a:pt x="5125351" y="4037529"/>
                </a:lnTo>
                <a:lnTo>
                  <a:pt x="5175963" y="4032320"/>
                </a:lnTo>
                <a:lnTo>
                  <a:pt x="5226417" y="4026577"/>
                </a:lnTo>
                <a:lnTo>
                  <a:pt x="5276709" y="4020303"/>
                </a:lnTo>
                <a:lnTo>
                  <a:pt x="5326837" y="4013502"/>
                </a:lnTo>
                <a:lnTo>
                  <a:pt x="5376797" y="4006174"/>
                </a:lnTo>
                <a:lnTo>
                  <a:pt x="5426586" y="3998324"/>
                </a:lnTo>
                <a:lnTo>
                  <a:pt x="5476203" y="3989955"/>
                </a:lnTo>
                <a:lnTo>
                  <a:pt x="5525643" y="3981069"/>
                </a:lnTo>
                <a:lnTo>
                  <a:pt x="5699760" y="3944747"/>
                </a:lnTo>
                <a:lnTo>
                  <a:pt x="5699760" y="0"/>
                </a:lnTo>
                <a:close/>
              </a:path>
            </a:pathLst>
          </a:custGeom>
          <a:solidFill>
            <a:schemeClr val="tx2">
              <a:lumMod val="60000"/>
              <a:lumOff val="40000"/>
            </a:schemeClr>
          </a:solid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7</a:t>
            </a:fld>
            <a:endParaRPr dirty="0"/>
          </a:p>
        </p:txBody>
      </p:sp>
      <p:sp>
        <p:nvSpPr>
          <p:cNvPr id="7" name="object 7"/>
          <p:cNvSpPr txBox="1"/>
          <p:nvPr/>
        </p:nvSpPr>
        <p:spPr>
          <a:xfrm>
            <a:off x="371729" y="280573"/>
            <a:ext cx="9863581" cy="7248138"/>
          </a:xfrm>
          <a:prstGeom prst="rect">
            <a:avLst/>
          </a:prstGeom>
        </p:spPr>
        <p:txBody>
          <a:bodyPr vert="horz" wrap="square" lIns="0" tIns="0" rIns="0" bIns="0" rtlCol="0">
            <a:spAutoFit/>
          </a:bodyPr>
          <a:lstStyle/>
          <a:p>
            <a:r>
              <a:rPr lang="en-US" sz="3600" b="1" dirty="0">
                <a:latin typeface="Calibri" panose="020F0502020204030204" pitchFamily="34" charset="0"/>
                <a:cs typeface="Calibri" panose="020F0502020204030204" pitchFamily="34" charset="0"/>
              </a:rPr>
              <a:t>WHAT WE HAVE DONE</a:t>
            </a:r>
          </a:p>
          <a:p>
            <a:endParaRPr lang="en-US"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Reached out to Build the Network (Community/Supporters)</a:t>
            </a:r>
          </a:p>
          <a:p>
            <a:pPr lvl="0"/>
            <a:endParaRPr lang="en-US"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Engaged in Public Forums</a:t>
            </a:r>
          </a:p>
          <a:p>
            <a:pPr lvl="0"/>
            <a:endParaRPr lang="en-US"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Expanded Participation in Public Hearing/Comment Process(DNREC)</a:t>
            </a:r>
          </a:p>
          <a:p>
            <a:pPr lvl="0"/>
            <a:endParaRPr lang="en-US"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Accessed Technical Assistance (EPA Roadmap- March-June 2021)</a:t>
            </a:r>
          </a:p>
          <a:p>
            <a:pPr marL="342900" lvl="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Met with </a:t>
            </a:r>
            <a:r>
              <a:rPr lang="en-US" sz="2800" dirty="0">
                <a:latin typeface="Calibri" panose="020F0502020204030204" pitchFamily="34" charset="0"/>
                <a:cs typeface="Calibri" panose="020F0502020204030204" pitchFamily="34" charset="0"/>
              </a:rPr>
              <a:t>Gulftainer</a:t>
            </a:r>
            <a:r>
              <a:rPr lang="en-US" sz="2800" dirty="0">
                <a:latin typeface="Calibri" panose="020F0502020204030204" pitchFamily="34" charset="0"/>
                <a:cs typeface="Calibri" panose="020F0502020204030204" pitchFamily="34" charset="0"/>
              </a:rPr>
              <a:t> (September </a:t>
            </a:r>
            <a:r>
              <a:rPr lang="en-US" sz="2800" dirty="0" smtClean="0">
                <a:latin typeface="Calibri" panose="020F0502020204030204" pitchFamily="34" charset="0"/>
                <a:cs typeface="Calibri" panose="020F0502020204030204" pitchFamily="34" charset="0"/>
              </a:rPr>
              <a:t>2021)</a:t>
            </a:r>
            <a:endParaRPr lang="en-US"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Filed an Appeal to Challenge a Permit (October 2021)</a:t>
            </a: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r>
              <a:rPr lang="en-US" dirty="0"/>
              <a:t>.</a:t>
            </a:r>
            <a:endParaRPr dirty="0">
              <a:latin typeface="Calibri"/>
              <a:cs typeface="Calibri"/>
            </a:endParaRPr>
          </a:p>
        </p:txBody>
      </p:sp>
      <p:sp>
        <p:nvSpPr>
          <p:cNvPr id="4" name="Footer Placeholder 3"/>
          <p:cNvSpPr>
            <a:spLocks noGrp="1"/>
          </p:cNvSpPr>
          <p:nvPr>
            <p:ph type="ftr" sz="quarter" idx="5"/>
          </p:nvPr>
        </p:nvSpPr>
        <p:spPr>
          <a:xfrm>
            <a:off x="3352800" y="6271103"/>
            <a:ext cx="3901440" cy="342900"/>
          </a:xfrm>
        </p:spPr>
        <p:txBody>
          <a:bodyPr/>
          <a:lstStyle/>
          <a:p>
            <a:r>
              <a:rPr lang="en-US" dirty="0"/>
              <a:t>www.delcbac.org</a:t>
            </a:r>
          </a:p>
        </p:txBody>
      </p:sp>
    </p:spTree>
    <p:extLst>
      <p:ext uri="{BB962C8B-B14F-4D97-AF65-F5344CB8AC3E}">
        <p14:creationId xmlns:p14="http://schemas.microsoft.com/office/powerpoint/2010/main" val="135648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8</a:t>
            </a:fld>
            <a:endParaRPr dirty="0"/>
          </a:p>
        </p:txBody>
      </p:sp>
      <p:sp>
        <p:nvSpPr>
          <p:cNvPr id="7" name="object 7"/>
          <p:cNvSpPr txBox="1"/>
          <p:nvPr/>
        </p:nvSpPr>
        <p:spPr>
          <a:xfrm>
            <a:off x="371729" y="0"/>
            <a:ext cx="9863581" cy="8297656"/>
          </a:xfrm>
          <a:prstGeom prst="rect">
            <a:avLst/>
          </a:prstGeom>
        </p:spPr>
        <p:txBody>
          <a:bodyPr vert="horz" wrap="square" lIns="0" tIns="0" rIns="0" bIns="0" rtlCol="0">
            <a:spAutoFit/>
          </a:bodyPr>
          <a:lstStyle/>
          <a:p>
            <a:r>
              <a:rPr lang="en-US" sz="3600" b="1" dirty="0"/>
              <a:t>NEXT STEPS</a:t>
            </a:r>
          </a:p>
          <a:p>
            <a:endParaRPr lang="en-US" b="1" dirty="0"/>
          </a:p>
          <a:p>
            <a:pPr marL="457200" indent="-457200">
              <a:buFont typeface="Arial" panose="020B0604020202020204" pitchFamily="34" charset="0"/>
              <a:buChar char="•"/>
            </a:pPr>
            <a:r>
              <a:rPr lang="en-US" sz="2400" b="1" dirty="0">
                <a:latin typeface="+mj-lt"/>
              </a:rPr>
              <a:t>Continued</a:t>
            </a:r>
            <a:r>
              <a:rPr lang="en-US" sz="2400" b="1" u="sng" dirty="0">
                <a:latin typeface="+mj-lt"/>
              </a:rPr>
              <a:t> Community-Driven </a:t>
            </a:r>
            <a:r>
              <a:rPr lang="en-US" sz="2400" b="1" dirty="0">
                <a:latin typeface="+mj-lt"/>
              </a:rPr>
              <a:t>Outreach and Education </a:t>
            </a:r>
          </a:p>
          <a:p>
            <a:pPr marL="285750" indent="-285750">
              <a:buFont typeface="Arial" panose="020B0604020202020204" pitchFamily="34" charset="0"/>
              <a:buChar char="•"/>
            </a:pPr>
            <a:endParaRPr lang="en-US" sz="2400" dirty="0"/>
          </a:p>
          <a:p>
            <a:pPr marL="457200" lvl="0" indent="-457200">
              <a:buFont typeface="Arial" panose="020B0604020202020204" pitchFamily="34" charset="0"/>
              <a:buChar char="•"/>
            </a:pPr>
            <a:r>
              <a:rPr lang="en-US" sz="2400" dirty="0"/>
              <a:t>Deep Engagement with Port and Key Stakeholders</a:t>
            </a:r>
          </a:p>
          <a:p>
            <a:pPr lvl="0"/>
            <a:endParaRPr lang="en-US" sz="2400" dirty="0"/>
          </a:p>
          <a:p>
            <a:pPr marL="457200" lvl="0" indent="-457200">
              <a:buFont typeface="Arial" panose="020B0604020202020204" pitchFamily="34" charset="0"/>
              <a:buChar char="•"/>
            </a:pPr>
            <a:r>
              <a:rPr lang="en-US" sz="2400" dirty="0"/>
              <a:t>Outline Potential of Collaborative Approaches</a:t>
            </a:r>
          </a:p>
          <a:p>
            <a:pPr marL="342900" lvl="0" indent="-3429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Focus on DCBAC Concerns--Participation, Health, Environmental Justice, Environmental and Displacement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Reach Out to Individuals and Organizations to Join DCBAC</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Continuing Next Steps In the Appeal Process (not DCBAC friendly)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Expanding Partnerships (ex . Urban Water Federal Partnership and seeking technical and financial assistance/grants and fellowships</a:t>
            </a:r>
          </a:p>
          <a:p>
            <a:pPr lvl="0"/>
            <a:endParaRPr lang="en-US" sz="2800" dirty="0"/>
          </a:p>
          <a:p>
            <a:pPr marL="12700" marR="5080">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endParaRPr lang="en-US" b="1" dirty="0"/>
          </a:p>
          <a:p>
            <a:pPr marL="12700" marR="5080" algn="ctr">
              <a:lnSpc>
                <a:spcPct val="90000"/>
              </a:lnSpc>
              <a:tabLst>
                <a:tab pos="2492375" algn="l"/>
              </a:tabLst>
            </a:pPr>
            <a:r>
              <a:rPr lang="en-US" dirty="0"/>
              <a:t>.</a:t>
            </a:r>
            <a:endParaRPr dirty="0">
              <a:latin typeface="Calibri"/>
              <a:cs typeface="Calibri"/>
            </a:endParaRPr>
          </a:p>
        </p:txBody>
      </p:sp>
      <p:sp>
        <p:nvSpPr>
          <p:cNvPr id="4" name="Footer Placeholder 3"/>
          <p:cNvSpPr>
            <a:spLocks noGrp="1"/>
          </p:cNvSpPr>
          <p:nvPr>
            <p:ph type="ftr" sz="quarter" idx="5"/>
          </p:nvPr>
        </p:nvSpPr>
        <p:spPr>
          <a:xfrm>
            <a:off x="3352800" y="6400799"/>
            <a:ext cx="3901440" cy="213203"/>
          </a:xfrm>
        </p:spPr>
        <p:txBody>
          <a:bodyPr/>
          <a:lstStyle/>
          <a:p>
            <a:r>
              <a:rPr lang="en-US" dirty="0"/>
              <a:t>www.delcbac.org</a:t>
            </a:r>
          </a:p>
        </p:txBody>
      </p:sp>
    </p:spTree>
    <p:extLst>
      <p:ext uri="{BB962C8B-B14F-4D97-AF65-F5344CB8AC3E}">
        <p14:creationId xmlns:p14="http://schemas.microsoft.com/office/powerpoint/2010/main" val="1828011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36135" cy="6858000"/>
          </a:xfrm>
          <a:custGeom>
            <a:avLst/>
            <a:gdLst/>
            <a:ahLst/>
            <a:cxnLst/>
            <a:rect l="l" t="t" r="r" b="b"/>
            <a:pathLst>
              <a:path w="4636134" h="6858000">
                <a:moveTo>
                  <a:pt x="0" y="6858000"/>
                </a:moveTo>
                <a:lnTo>
                  <a:pt x="4636008" y="6858000"/>
                </a:lnTo>
                <a:lnTo>
                  <a:pt x="4636008" y="0"/>
                </a:lnTo>
                <a:lnTo>
                  <a:pt x="0" y="0"/>
                </a:lnTo>
                <a:lnTo>
                  <a:pt x="0" y="6858000"/>
                </a:lnTo>
                <a:close/>
              </a:path>
            </a:pathLst>
          </a:custGeom>
          <a:solidFill>
            <a:schemeClr val="tx2">
              <a:lumMod val="60000"/>
              <a:lumOff val="40000"/>
            </a:schemeClr>
          </a:solidFill>
        </p:spPr>
        <p:txBody>
          <a:bodyPr wrap="square" lIns="0" tIns="0" rIns="0" bIns="0" rtlCol="0"/>
          <a:lstStyle/>
          <a:p>
            <a:endParaRPr dirty="0"/>
          </a:p>
        </p:txBody>
      </p:sp>
      <p:sp>
        <p:nvSpPr>
          <p:cNvPr id="3" name="object 3"/>
          <p:cNvSpPr txBox="1"/>
          <p:nvPr/>
        </p:nvSpPr>
        <p:spPr>
          <a:xfrm>
            <a:off x="747565" y="1871305"/>
            <a:ext cx="3583304" cy="1923604"/>
          </a:xfrm>
          <a:prstGeom prst="rect">
            <a:avLst/>
          </a:prstGeom>
        </p:spPr>
        <p:txBody>
          <a:bodyPr vert="horz" wrap="square" lIns="0" tIns="0" rIns="0" bIns="0" rtlCol="0">
            <a:spAutoFit/>
          </a:bodyPr>
          <a:lstStyle/>
          <a:p>
            <a:pPr marL="12700">
              <a:lnSpc>
                <a:spcPts val="7525"/>
              </a:lnSpc>
            </a:pPr>
            <a:r>
              <a:rPr sz="5400" b="0" spc="-160" dirty="0">
                <a:solidFill>
                  <a:schemeClr val="bg1"/>
                </a:solidFill>
                <a:latin typeface="Calibri Light"/>
                <a:cs typeface="Calibri Light"/>
              </a:rPr>
              <a:t>Ways</a:t>
            </a:r>
            <a:r>
              <a:rPr sz="5400" b="0" spc="-200" dirty="0">
                <a:solidFill>
                  <a:schemeClr val="bg1"/>
                </a:solidFill>
                <a:latin typeface="Calibri Light"/>
                <a:cs typeface="Calibri Light"/>
              </a:rPr>
              <a:t> </a:t>
            </a:r>
            <a:r>
              <a:rPr sz="5400" b="0" spc="-325" dirty="0">
                <a:solidFill>
                  <a:schemeClr val="bg1"/>
                </a:solidFill>
                <a:latin typeface="Calibri Light"/>
                <a:cs typeface="Calibri Light"/>
              </a:rPr>
              <a:t>To</a:t>
            </a:r>
            <a:endParaRPr sz="5400" dirty="0">
              <a:solidFill>
                <a:schemeClr val="bg1"/>
              </a:solidFill>
              <a:latin typeface="Calibri Light"/>
              <a:cs typeface="Calibri Light"/>
            </a:endParaRPr>
          </a:p>
          <a:p>
            <a:pPr marL="12700">
              <a:lnSpc>
                <a:spcPts val="7525"/>
              </a:lnSpc>
            </a:pPr>
            <a:r>
              <a:rPr sz="5400" b="0" spc="-55" dirty="0">
                <a:solidFill>
                  <a:schemeClr val="bg1"/>
                </a:solidFill>
                <a:latin typeface="Calibri Light"/>
                <a:cs typeface="Calibri Light"/>
              </a:rPr>
              <a:t>C</a:t>
            </a:r>
            <a:r>
              <a:rPr sz="5400" b="0" spc="-60" dirty="0">
                <a:solidFill>
                  <a:schemeClr val="bg1"/>
                </a:solidFill>
                <a:latin typeface="Calibri Light"/>
                <a:cs typeface="Calibri Light"/>
              </a:rPr>
              <a:t>o</a:t>
            </a:r>
            <a:r>
              <a:rPr sz="5400" b="0" spc="-120" dirty="0">
                <a:solidFill>
                  <a:schemeClr val="bg1"/>
                </a:solidFill>
                <a:latin typeface="Calibri Light"/>
                <a:cs typeface="Calibri Light"/>
              </a:rPr>
              <a:t>n</a:t>
            </a:r>
            <a:r>
              <a:rPr sz="5400" b="0" spc="-45" dirty="0">
                <a:solidFill>
                  <a:schemeClr val="bg1"/>
                </a:solidFill>
                <a:latin typeface="Calibri Light"/>
                <a:cs typeface="Calibri Light"/>
              </a:rPr>
              <a:t>tr</a:t>
            </a:r>
            <a:r>
              <a:rPr sz="5400" b="0" spc="-35" dirty="0">
                <a:solidFill>
                  <a:schemeClr val="bg1"/>
                </a:solidFill>
                <a:latin typeface="Calibri Light"/>
                <a:cs typeface="Calibri Light"/>
              </a:rPr>
              <a:t>i</a:t>
            </a:r>
            <a:r>
              <a:rPr sz="5400" b="0" spc="-70" dirty="0">
                <a:solidFill>
                  <a:schemeClr val="bg1"/>
                </a:solidFill>
                <a:latin typeface="Calibri Light"/>
                <a:cs typeface="Calibri Light"/>
              </a:rPr>
              <a:t>bu</a:t>
            </a:r>
            <a:r>
              <a:rPr sz="5400" b="0" spc="-105" dirty="0">
                <a:solidFill>
                  <a:schemeClr val="bg1"/>
                </a:solidFill>
                <a:latin typeface="Calibri Light"/>
                <a:cs typeface="Calibri Light"/>
              </a:rPr>
              <a:t>t</a:t>
            </a:r>
            <a:r>
              <a:rPr sz="5400" b="0" dirty="0">
                <a:solidFill>
                  <a:schemeClr val="bg1"/>
                </a:solidFill>
                <a:latin typeface="Calibri Light"/>
                <a:cs typeface="Calibri Light"/>
              </a:rPr>
              <a:t>e</a:t>
            </a:r>
            <a:endParaRPr sz="5400" dirty="0">
              <a:solidFill>
                <a:schemeClr val="bg1"/>
              </a:solidFill>
              <a:latin typeface="Calibri Light"/>
              <a:cs typeface="Calibri Light"/>
            </a:endParaRPr>
          </a:p>
        </p:txBody>
      </p:sp>
      <p:sp>
        <p:nvSpPr>
          <p:cNvPr id="4" name="object 4"/>
          <p:cNvSpPr/>
          <p:nvPr/>
        </p:nvSpPr>
        <p:spPr>
          <a:xfrm>
            <a:off x="5031412" y="625221"/>
            <a:ext cx="6268720" cy="1007744"/>
          </a:xfrm>
          <a:custGeom>
            <a:avLst/>
            <a:gdLst/>
            <a:ahLst/>
            <a:cxnLst/>
            <a:rect l="l" t="t" r="r" b="b"/>
            <a:pathLst>
              <a:path w="6268720" h="1007744">
                <a:moveTo>
                  <a:pt x="6100318" y="0"/>
                </a:moveTo>
                <a:lnTo>
                  <a:pt x="167894" y="0"/>
                </a:lnTo>
                <a:lnTo>
                  <a:pt x="123262" y="5998"/>
                </a:lnTo>
                <a:lnTo>
                  <a:pt x="83155" y="22925"/>
                </a:lnTo>
                <a:lnTo>
                  <a:pt x="49175" y="49180"/>
                </a:lnTo>
                <a:lnTo>
                  <a:pt x="22923" y="83161"/>
                </a:lnTo>
                <a:lnTo>
                  <a:pt x="5997" y="123266"/>
                </a:lnTo>
                <a:lnTo>
                  <a:pt x="0" y="167893"/>
                </a:lnTo>
                <a:lnTo>
                  <a:pt x="0" y="839469"/>
                </a:lnTo>
                <a:lnTo>
                  <a:pt x="5997" y="884097"/>
                </a:lnTo>
                <a:lnTo>
                  <a:pt x="22923" y="924202"/>
                </a:lnTo>
                <a:lnTo>
                  <a:pt x="49175" y="958183"/>
                </a:lnTo>
                <a:lnTo>
                  <a:pt x="83155" y="984438"/>
                </a:lnTo>
                <a:lnTo>
                  <a:pt x="123262" y="1001365"/>
                </a:lnTo>
                <a:lnTo>
                  <a:pt x="167894" y="1007363"/>
                </a:lnTo>
                <a:lnTo>
                  <a:pt x="6100318" y="1007363"/>
                </a:lnTo>
                <a:lnTo>
                  <a:pt x="6144945" y="1001365"/>
                </a:lnTo>
                <a:lnTo>
                  <a:pt x="6185050" y="984438"/>
                </a:lnTo>
                <a:lnTo>
                  <a:pt x="6219031" y="958183"/>
                </a:lnTo>
                <a:lnTo>
                  <a:pt x="6245286" y="924202"/>
                </a:lnTo>
                <a:lnTo>
                  <a:pt x="6262213" y="884097"/>
                </a:lnTo>
                <a:lnTo>
                  <a:pt x="6268212" y="839469"/>
                </a:lnTo>
                <a:lnTo>
                  <a:pt x="6268212" y="167893"/>
                </a:lnTo>
                <a:lnTo>
                  <a:pt x="6262213" y="123266"/>
                </a:lnTo>
                <a:lnTo>
                  <a:pt x="6245286" y="83161"/>
                </a:lnTo>
                <a:lnTo>
                  <a:pt x="6219031" y="49180"/>
                </a:lnTo>
                <a:lnTo>
                  <a:pt x="6185050" y="22925"/>
                </a:lnTo>
                <a:lnTo>
                  <a:pt x="6144945" y="5998"/>
                </a:lnTo>
                <a:lnTo>
                  <a:pt x="6100318" y="0"/>
                </a:lnTo>
                <a:close/>
              </a:path>
            </a:pathLst>
          </a:custGeom>
          <a:solidFill>
            <a:schemeClr val="tx2">
              <a:lumMod val="60000"/>
              <a:lumOff val="40000"/>
            </a:schemeClr>
          </a:solidFill>
        </p:spPr>
        <p:txBody>
          <a:bodyPr wrap="square" lIns="0" tIns="0" rIns="0" bIns="0" rtlCol="0"/>
          <a:lstStyle/>
          <a:p>
            <a:endParaRPr dirty="0"/>
          </a:p>
        </p:txBody>
      </p:sp>
      <p:sp>
        <p:nvSpPr>
          <p:cNvPr id="5" name="object 5"/>
          <p:cNvSpPr txBox="1"/>
          <p:nvPr/>
        </p:nvSpPr>
        <p:spPr>
          <a:xfrm>
            <a:off x="7086600" y="789368"/>
            <a:ext cx="2486660" cy="679450"/>
          </a:xfrm>
          <a:prstGeom prst="rect">
            <a:avLst/>
          </a:prstGeom>
        </p:spPr>
        <p:txBody>
          <a:bodyPr vert="horz" wrap="square" lIns="0" tIns="0" rIns="0" bIns="0" rtlCol="0">
            <a:spAutoFit/>
          </a:bodyPr>
          <a:lstStyle/>
          <a:p>
            <a:pPr marL="12700">
              <a:lnSpc>
                <a:spcPct val="100000"/>
              </a:lnSpc>
            </a:pPr>
            <a:r>
              <a:rPr sz="4200" dirty="0">
                <a:solidFill>
                  <a:srgbClr val="FFFFFF"/>
                </a:solidFill>
                <a:latin typeface="Calibri"/>
                <a:cs typeface="Calibri"/>
              </a:rPr>
              <a:t>Join</a:t>
            </a:r>
            <a:r>
              <a:rPr sz="4200" spc="-95" dirty="0">
                <a:solidFill>
                  <a:srgbClr val="FFFFFF"/>
                </a:solidFill>
                <a:latin typeface="Calibri"/>
                <a:cs typeface="Calibri"/>
              </a:rPr>
              <a:t> </a:t>
            </a:r>
            <a:r>
              <a:rPr sz="4200" spc="-20" dirty="0">
                <a:solidFill>
                  <a:srgbClr val="FFFFFF"/>
                </a:solidFill>
                <a:latin typeface="Calibri"/>
                <a:cs typeface="Calibri"/>
              </a:rPr>
              <a:t>DCBAC</a:t>
            </a:r>
            <a:endParaRPr sz="4200" dirty="0">
              <a:latin typeface="Calibri"/>
              <a:cs typeface="Calibri"/>
            </a:endParaRPr>
          </a:p>
        </p:txBody>
      </p:sp>
      <p:sp>
        <p:nvSpPr>
          <p:cNvPr id="6" name="object 6"/>
          <p:cNvSpPr/>
          <p:nvPr/>
        </p:nvSpPr>
        <p:spPr>
          <a:xfrm>
            <a:off x="5078434" y="1925732"/>
            <a:ext cx="6268720" cy="1007744"/>
          </a:xfrm>
          <a:custGeom>
            <a:avLst/>
            <a:gdLst/>
            <a:ahLst/>
            <a:cxnLst/>
            <a:rect l="l" t="t" r="r" b="b"/>
            <a:pathLst>
              <a:path w="6268720" h="1007744">
                <a:moveTo>
                  <a:pt x="6100318" y="0"/>
                </a:moveTo>
                <a:lnTo>
                  <a:pt x="167894" y="0"/>
                </a:lnTo>
                <a:lnTo>
                  <a:pt x="123262" y="5998"/>
                </a:lnTo>
                <a:lnTo>
                  <a:pt x="83155" y="22925"/>
                </a:lnTo>
                <a:lnTo>
                  <a:pt x="49175" y="49180"/>
                </a:lnTo>
                <a:lnTo>
                  <a:pt x="22923" y="83161"/>
                </a:lnTo>
                <a:lnTo>
                  <a:pt x="5997" y="123266"/>
                </a:lnTo>
                <a:lnTo>
                  <a:pt x="0" y="167893"/>
                </a:lnTo>
                <a:lnTo>
                  <a:pt x="0" y="839469"/>
                </a:lnTo>
                <a:lnTo>
                  <a:pt x="5997" y="884097"/>
                </a:lnTo>
                <a:lnTo>
                  <a:pt x="22923" y="924202"/>
                </a:lnTo>
                <a:lnTo>
                  <a:pt x="49175" y="958183"/>
                </a:lnTo>
                <a:lnTo>
                  <a:pt x="83155" y="984438"/>
                </a:lnTo>
                <a:lnTo>
                  <a:pt x="123262" y="1001365"/>
                </a:lnTo>
                <a:lnTo>
                  <a:pt x="167894" y="1007363"/>
                </a:lnTo>
                <a:lnTo>
                  <a:pt x="6100318" y="1007363"/>
                </a:lnTo>
                <a:lnTo>
                  <a:pt x="6144945" y="1001365"/>
                </a:lnTo>
                <a:lnTo>
                  <a:pt x="6185050" y="984438"/>
                </a:lnTo>
                <a:lnTo>
                  <a:pt x="6219031" y="958183"/>
                </a:lnTo>
                <a:lnTo>
                  <a:pt x="6245286" y="924202"/>
                </a:lnTo>
                <a:lnTo>
                  <a:pt x="6262213" y="884097"/>
                </a:lnTo>
                <a:lnTo>
                  <a:pt x="6268212" y="839469"/>
                </a:lnTo>
                <a:lnTo>
                  <a:pt x="6268212" y="167893"/>
                </a:lnTo>
                <a:lnTo>
                  <a:pt x="6262213" y="123266"/>
                </a:lnTo>
                <a:lnTo>
                  <a:pt x="6245286" y="83161"/>
                </a:lnTo>
                <a:lnTo>
                  <a:pt x="6219031" y="49180"/>
                </a:lnTo>
                <a:lnTo>
                  <a:pt x="6185050" y="22925"/>
                </a:lnTo>
                <a:lnTo>
                  <a:pt x="6144945" y="5998"/>
                </a:lnTo>
                <a:lnTo>
                  <a:pt x="6100318" y="0"/>
                </a:lnTo>
                <a:close/>
              </a:path>
            </a:pathLst>
          </a:custGeom>
          <a:solidFill>
            <a:schemeClr val="tx2">
              <a:lumMod val="60000"/>
              <a:lumOff val="40000"/>
            </a:schemeClr>
          </a:solidFill>
        </p:spPr>
        <p:txBody>
          <a:bodyPr wrap="square" lIns="0" tIns="0" rIns="0" bIns="0" rtlCol="0"/>
          <a:lstStyle/>
          <a:p>
            <a:endParaRPr dirty="0"/>
          </a:p>
        </p:txBody>
      </p:sp>
      <p:sp>
        <p:nvSpPr>
          <p:cNvPr id="7" name="object 7"/>
          <p:cNvSpPr txBox="1"/>
          <p:nvPr/>
        </p:nvSpPr>
        <p:spPr>
          <a:xfrm>
            <a:off x="6705600" y="2031338"/>
            <a:ext cx="3630728" cy="646331"/>
          </a:xfrm>
          <a:prstGeom prst="rect">
            <a:avLst/>
          </a:prstGeom>
        </p:spPr>
        <p:txBody>
          <a:bodyPr vert="horz" wrap="square" lIns="0" tIns="0" rIns="0" bIns="0" rtlCol="0">
            <a:spAutoFit/>
          </a:bodyPr>
          <a:lstStyle/>
          <a:p>
            <a:pPr marL="12700">
              <a:lnSpc>
                <a:spcPct val="100000"/>
              </a:lnSpc>
            </a:pPr>
            <a:r>
              <a:rPr sz="4200" spc="-15" dirty="0">
                <a:solidFill>
                  <a:srgbClr val="FFFFFF"/>
                </a:solidFill>
                <a:latin typeface="Calibri"/>
                <a:cs typeface="Calibri"/>
              </a:rPr>
              <a:t>Recruit other</a:t>
            </a:r>
            <a:r>
              <a:rPr lang="en-US" sz="4200" spc="-15" dirty="0">
                <a:solidFill>
                  <a:srgbClr val="FFFFFF"/>
                </a:solidFill>
                <a:latin typeface="Calibri"/>
                <a:cs typeface="Calibri"/>
              </a:rPr>
              <a:t>s</a:t>
            </a:r>
            <a:endParaRPr sz="4200" dirty="0">
              <a:latin typeface="Calibri"/>
              <a:cs typeface="Calibri"/>
            </a:endParaRPr>
          </a:p>
        </p:txBody>
      </p:sp>
      <p:sp>
        <p:nvSpPr>
          <p:cNvPr id="8" name="object 8"/>
          <p:cNvSpPr/>
          <p:nvPr/>
        </p:nvSpPr>
        <p:spPr>
          <a:xfrm>
            <a:off x="5100205" y="3127676"/>
            <a:ext cx="6268720" cy="1009015"/>
          </a:xfrm>
          <a:custGeom>
            <a:avLst/>
            <a:gdLst/>
            <a:ahLst/>
            <a:cxnLst/>
            <a:rect l="l" t="t" r="r" b="b"/>
            <a:pathLst>
              <a:path w="6268720" h="1009014">
                <a:moveTo>
                  <a:pt x="6100064" y="0"/>
                </a:moveTo>
                <a:lnTo>
                  <a:pt x="168148" y="0"/>
                </a:lnTo>
                <a:lnTo>
                  <a:pt x="123448" y="6008"/>
                </a:lnTo>
                <a:lnTo>
                  <a:pt x="83281" y="22963"/>
                </a:lnTo>
                <a:lnTo>
                  <a:pt x="49250" y="49260"/>
                </a:lnTo>
                <a:lnTo>
                  <a:pt x="22957" y="83293"/>
                </a:lnTo>
                <a:lnTo>
                  <a:pt x="6006" y="123457"/>
                </a:lnTo>
                <a:lnTo>
                  <a:pt x="0" y="168148"/>
                </a:lnTo>
                <a:lnTo>
                  <a:pt x="0" y="840740"/>
                </a:lnTo>
                <a:lnTo>
                  <a:pt x="6006" y="885430"/>
                </a:lnTo>
                <a:lnTo>
                  <a:pt x="22957" y="925594"/>
                </a:lnTo>
                <a:lnTo>
                  <a:pt x="49250" y="959627"/>
                </a:lnTo>
                <a:lnTo>
                  <a:pt x="83281" y="985924"/>
                </a:lnTo>
                <a:lnTo>
                  <a:pt x="123448" y="1002879"/>
                </a:lnTo>
                <a:lnTo>
                  <a:pt x="168148" y="1008888"/>
                </a:lnTo>
                <a:lnTo>
                  <a:pt x="6100064" y="1008888"/>
                </a:lnTo>
                <a:lnTo>
                  <a:pt x="6144754" y="1002879"/>
                </a:lnTo>
                <a:lnTo>
                  <a:pt x="6184918" y="985924"/>
                </a:lnTo>
                <a:lnTo>
                  <a:pt x="6218951" y="959627"/>
                </a:lnTo>
                <a:lnTo>
                  <a:pt x="6245248" y="925594"/>
                </a:lnTo>
                <a:lnTo>
                  <a:pt x="6262203" y="885430"/>
                </a:lnTo>
                <a:lnTo>
                  <a:pt x="6268212" y="840740"/>
                </a:lnTo>
                <a:lnTo>
                  <a:pt x="6268212" y="168148"/>
                </a:lnTo>
                <a:lnTo>
                  <a:pt x="6262203" y="123457"/>
                </a:lnTo>
                <a:lnTo>
                  <a:pt x="6245248" y="83293"/>
                </a:lnTo>
                <a:lnTo>
                  <a:pt x="6218951" y="49260"/>
                </a:lnTo>
                <a:lnTo>
                  <a:pt x="6184918" y="22963"/>
                </a:lnTo>
                <a:lnTo>
                  <a:pt x="6144754" y="6008"/>
                </a:lnTo>
                <a:lnTo>
                  <a:pt x="6100064" y="0"/>
                </a:lnTo>
                <a:close/>
              </a:path>
            </a:pathLst>
          </a:custGeom>
          <a:solidFill>
            <a:schemeClr val="tx2">
              <a:lumMod val="60000"/>
              <a:lumOff val="40000"/>
            </a:schemeClr>
          </a:solidFill>
        </p:spPr>
        <p:txBody>
          <a:bodyPr wrap="square" lIns="0" tIns="0" rIns="0" bIns="0" rtlCol="0"/>
          <a:lstStyle/>
          <a:p>
            <a:endParaRPr dirty="0"/>
          </a:p>
        </p:txBody>
      </p:sp>
      <p:sp>
        <p:nvSpPr>
          <p:cNvPr id="9" name="object 9"/>
          <p:cNvSpPr txBox="1"/>
          <p:nvPr/>
        </p:nvSpPr>
        <p:spPr>
          <a:xfrm>
            <a:off x="7251700" y="3210823"/>
            <a:ext cx="2156460" cy="679450"/>
          </a:xfrm>
          <a:prstGeom prst="rect">
            <a:avLst/>
          </a:prstGeom>
        </p:spPr>
        <p:txBody>
          <a:bodyPr vert="horz" wrap="square" lIns="0" tIns="0" rIns="0" bIns="0" rtlCol="0">
            <a:spAutoFit/>
          </a:bodyPr>
          <a:lstStyle/>
          <a:p>
            <a:pPr marL="12700">
              <a:lnSpc>
                <a:spcPct val="100000"/>
              </a:lnSpc>
            </a:pPr>
            <a:r>
              <a:rPr sz="4200" spc="-35" dirty="0">
                <a:solidFill>
                  <a:srgbClr val="FFFFFF"/>
                </a:solidFill>
                <a:latin typeface="Calibri"/>
                <a:cs typeface="Calibri"/>
              </a:rPr>
              <a:t>Volunteer</a:t>
            </a:r>
            <a:endParaRPr sz="4200" dirty="0">
              <a:latin typeface="Calibri"/>
              <a:cs typeface="Calibri"/>
            </a:endParaRPr>
          </a:p>
        </p:txBody>
      </p:sp>
      <p:sp>
        <p:nvSpPr>
          <p:cNvPr id="10" name="object 10"/>
          <p:cNvSpPr/>
          <p:nvPr/>
        </p:nvSpPr>
        <p:spPr>
          <a:xfrm>
            <a:off x="5195570" y="4390375"/>
            <a:ext cx="6268720" cy="1007744"/>
          </a:xfrm>
          <a:custGeom>
            <a:avLst/>
            <a:gdLst/>
            <a:ahLst/>
            <a:cxnLst/>
            <a:rect l="l" t="t" r="r" b="b"/>
            <a:pathLst>
              <a:path w="6268720" h="1007745">
                <a:moveTo>
                  <a:pt x="6100318" y="0"/>
                </a:moveTo>
                <a:lnTo>
                  <a:pt x="167894" y="0"/>
                </a:lnTo>
                <a:lnTo>
                  <a:pt x="123262" y="5998"/>
                </a:lnTo>
                <a:lnTo>
                  <a:pt x="83155" y="22925"/>
                </a:lnTo>
                <a:lnTo>
                  <a:pt x="49175" y="49180"/>
                </a:lnTo>
                <a:lnTo>
                  <a:pt x="22923" y="83161"/>
                </a:lnTo>
                <a:lnTo>
                  <a:pt x="5997" y="123266"/>
                </a:lnTo>
                <a:lnTo>
                  <a:pt x="0" y="167894"/>
                </a:lnTo>
                <a:lnTo>
                  <a:pt x="0" y="839470"/>
                </a:lnTo>
                <a:lnTo>
                  <a:pt x="5997" y="884097"/>
                </a:lnTo>
                <a:lnTo>
                  <a:pt x="22923" y="924202"/>
                </a:lnTo>
                <a:lnTo>
                  <a:pt x="49175" y="958183"/>
                </a:lnTo>
                <a:lnTo>
                  <a:pt x="83155" y="984438"/>
                </a:lnTo>
                <a:lnTo>
                  <a:pt x="123262" y="1001365"/>
                </a:lnTo>
                <a:lnTo>
                  <a:pt x="167894" y="1007364"/>
                </a:lnTo>
                <a:lnTo>
                  <a:pt x="6100318" y="1007364"/>
                </a:lnTo>
                <a:lnTo>
                  <a:pt x="6144945" y="1001365"/>
                </a:lnTo>
                <a:lnTo>
                  <a:pt x="6185050" y="984438"/>
                </a:lnTo>
                <a:lnTo>
                  <a:pt x="6219031" y="958183"/>
                </a:lnTo>
                <a:lnTo>
                  <a:pt x="6245286" y="924202"/>
                </a:lnTo>
                <a:lnTo>
                  <a:pt x="6262213" y="884097"/>
                </a:lnTo>
                <a:lnTo>
                  <a:pt x="6268212" y="839470"/>
                </a:lnTo>
                <a:lnTo>
                  <a:pt x="6268212" y="167894"/>
                </a:lnTo>
                <a:lnTo>
                  <a:pt x="6262213" y="123266"/>
                </a:lnTo>
                <a:lnTo>
                  <a:pt x="6245286" y="83161"/>
                </a:lnTo>
                <a:lnTo>
                  <a:pt x="6219031" y="49180"/>
                </a:lnTo>
                <a:lnTo>
                  <a:pt x="6185050" y="22925"/>
                </a:lnTo>
                <a:lnTo>
                  <a:pt x="6144945" y="5998"/>
                </a:lnTo>
                <a:lnTo>
                  <a:pt x="6100318" y="0"/>
                </a:lnTo>
                <a:close/>
              </a:path>
            </a:pathLst>
          </a:custGeom>
          <a:solidFill>
            <a:schemeClr val="tx2">
              <a:lumMod val="60000"/>
              <a:lumOff val="40000"/>
            </a:schemeClr>
          </a:solidFill>
        </p:spPr>
        <p:txBody>
          <a:bodyPr wrap="square" lIns="0" tIns="0" rIns="0" bIns="0" rtlCol="0"/>
          <a:lstStyle/>
          <a:p>
            <a:endParaRPr dirty="0"/>
          </a:p>
        </p:txBody>
      </p:sp>
      <p:sp>
        <p:nvSpPr>
          <p:cNvPr id="12" name="object 12"/>
          <p:cNvSpPr txBox="1"/>
          <p:nvPr/>
        </p:nvSpPr>
        <p:spPr>
          <a:xfrm>
            <a:off x="6829256" y="4421318"/>
            <a:ext cx="3613150" cy="646331"/>
          </a:xfrm>
          <a:prstGeom prst="rect">
            <a:avLst/>
          </a:prstGeom>
        </p:spPr>
        <p:txBody>
          <a:bodyPr vert="horz" wrap="square" lIns="0" tIns="0" rIns="0" bIns="0" rtlCol="0">
            <a:spAutoFit/>
          </a:bodyPr>
          <a:lstStyle/>
          <a:p>
            <a:pPr marL="12700">
              <a:lnSpc>
                <a:spcPct val="100000"/>
              </a:lnSpc>
            </a:pPr>
            <a:r>
              <a:rPr sz="4200" spc="-15" dirty="0">
                <a:solidFill>
                  <a:srgbClr val="FFFFFF"/>
                </a:solidFill>
                <a:latin typeface="Calibri"/>
                <a:cs typeface="Calibri"/>
              </a:rPr>
              <a:t>Spread </a:t>
            </a:r>
            <a:r>
              <a:rPr sz="4200" dirty="0">
                <a:solidFill>
                  <a:srgbClr val="FFFFFF"/>
                </a:solidFill>
                <a:latin typeface="Calibri"/>
                <a:cs typeface="Calibri"/>
              </a:rPr>
              <a:t>the</a:t>
            </a:r>
            <a:r>
              <a:rPr sz="4200" spc="-60" dirty="0">
                <a:solidFill>
                  <a:srgbClr val="FFFFFF"/>
                </a:solidFill>
                <a:latin typeface="Calibri"/>
                <a:cs typeface="Calibri"/>
              </a:rPr>
              <a:t> </a:t>
            </a:r>
            <a:r>
              <a:rPr sz="4200" spc="-30" dirty="0">
                <a:solidFill>
                  <a:srgbClr val="FFFFFF"/>
                </a:solidFill>
                <a:latin typeface="Calibri"/>
                <a:cs typeface="Calibri"/>
              </a:rPr>
              <a:t>word</a:t>
            </a:r>
            <a:endParaRPr sz="4200" dirty="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9</a:t>
            </a:fld>
            <a:endParaRPr dirty="0"/>
          </a:p>
        </p:txBody>
      </p:sp>
      <p:sp>
        <p:nvSpPr>
          <p:cNvPr id="11" name="Footer Placeholder 10"/>
          <p:cNvSpPr>
            <a:spLocks noGrp="1"/>
          </p:cNvSpPr>
          <p:nvPr>
            <p:ph type="ftr" sz="quarter" idx="5"/>
          </p:nvPr>
        </p:nvSpPr>
        <p:spPr>
          <a:xfrm>
            <a:off x="4636135" y="6293764"/>
            <a:ext cx="6903720" cy="342900"/>
          </a:xfrm>
        </p:spPr>
        <p:txBody>
          <a:bodyPr/>
          <a:lstStyle/>
          <a:p>
            <a:r>
              <a:rPr lang="en-US" dirty="0"/>
              <a:t>www.delcbac.org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3874</TotalTime>
  <Words>788</Words>
  <Application>Microsoft Office PowerPoint</Application>
  <PresentationFormat>Widescreen</PresentationFormat>
  <Paragraphs>168</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    Port of Wilmington Expansion / DuPont Edgemoor Brownfield Property</vt:lpstr>
      <vt:lpstr>The Delaware CBA Coalition,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Delaware Community Benefits Agreement Coalition, Inc..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Community Benefit Agreement Coalition</dc:title>
  <dc:creator>Kelechi Lawrence</dc:creator>
  <cp:lastModifiedBy>Jeffery Richardson</cp:lastModifiedBy>
  <cp:revision>105</cp:revision>
  <cp:lastPrinted>2022-03-08T17:29:09Z</cp:lastPrinted>
  <dcterms:created xsi:type="dcterms:W3CDTF">2018-10-18T11:06:31Z</dcterms:created>
  <dcterms:modified xsi:type="dcterms:W3CDTF">2022-03-09T02:20:26Z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2017-11-04T00:00:00Z</vt:filetime>
  </property>
  <property fmtid="{D5CDD505-2E9C-101B-9397-08002B2CF9AE}" pid="3" name="Creator">
    <vt:lpwstr>Microsoft® PowerPoint® 2016</vt:lpwstr>
  </property>
  <property fmtid="{D5CDD505-2E9C-101B-9397-08002B2CF9AE}" pid="4" name="LastSaved">
    <vt:filetime>2018-10-18T00:00:00Z</vt:filetime>
  </property>
</Properties>
</file>